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58" r:id="rId2"/>
    <p:sldId id="264" r:id="rId3"/>
    <p:sldId id="273" r:id="rId4"/>
    <p:sldId id="274" r:id="rId5"/>
    <p:sldId id="275" r:id="rId6"/>
    <p:sldId id="276" r:id="rId7"/>
    <p:sldId id="277" r:id="rId8"/>
    <p:sldId id="278" r:id="rId9"/>
    <p:sldId id="279" r:id="rId10"/>
    <p:sldId id="280" r:id="rId11"/>
    <p:sldId id="281" r:id="rId12"/>
    <p:sldId id="282" r:id="rId13"/>
    <p:sldId id="283" r:id="rId14"/>
    <p:sldId id="284" r:id="rId15"/>
    <p:sldId id="285" r:id="rId16"/>
    <p:sldId id="267" r:id="rId17"/>
  </p:sldIdLst>
  <p:sldSz cx="9144000" cy="6858000" type="screen4x3"/>
  <p:notesSz cx="6858000" cy="9144000"/>
  <p:embeddedFontLst>
    <p:embeddedFont>
      <p:font typeface="Calibri" panose="020F0502020204030204" pitchFamily="34" charset="0"/>
      <p:regular r:id="rId20"/>
      <p:bold r:id="rId21"/>
      <p:italic r:id="rId22"/>
      <p:boldItalic r:id="rId23"/>
    </p:embeddedFont>
    <p:embeddedFont>
      <p:font typeface="Twinkl" pitchFamily="2" charset="0"/>
      <p:regular r:id="rId24"/>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49C"/>
    <a:srgbClr val="000000"/>
    <a:srgbClr val="18A0DB"/>
    <a:srgbClr val="DE1E5A"/>
    <a:srgbClr val="BC0105"/>
    <a:srgbClr val="4DB1E3"/>
    <a:srgbClr val="80C1EB"/>
    <a:srgbClr val="ACDDFC"/>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4660"/>
  </p:normalViewPr>
  <p:slideViewPr>
    <p:cSldViewPr snapToGrid="0" showGuides="1">
      <p:cViewPr varScale="1">
        <p:scale>
          <a:sx n="114" d="100"/>
          <a:sy n="114" d="100"/>
        </p:scale>
        <p:origin x="1386" y="11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17/02/2021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17/02/2021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1" y="1413928"/>
            <a:ext cx="7632700" cy="467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20"/>
          <p:cNvSpPr>
            <a:spLocks noGrp="1"/>
          </p:cNvSpPr>
          <p:nvPr>
            <p:ph type="title"/>
          </p:nvPr>
        </p:nvSpPr>
        <p:spPr>
          <a:xfrm>
            <a:off x="461962" y="765175"/>
            <a:ext cx="8220075" cy="850561"/>
          </a:xfrm>
          <a:prstGeom prst="roundRect">
            <a:avLst>
              <a:gd name="adj" fmla="val 0"/>
            </a:avLst>
          </a:prstGeom>
          <a:solidFill>
            <a:srgbClr val="00649C"/>
          </a:solidFill>
        </p:spPr>
        <p:txBody>
          <a:bodyPr/>
          <a:lstStyle/>
          <a:p>
            <a:r>
              <a:rPr lang="en-GB" sz="3600" dirty="0">
                <a:solidFill>
                  <a:schemeClr val="bg1"/>
                </a:solidFill>
                <a:latin typeface="+mn-lt"/>
              </a:rPr>
              <a:t>Queen Victoria’s Coronation</a:t>
            </a:r>
          </a:p>
        </p:txBody>
      </p:sp>
      <p:sp>
        <p:nvSpPr>
          <p:cNvPr id="8" name="Rectangle 7"/>
          <p:cNvSpPr/>
          <p:nvPr/>
        </p:nvSpPr>
        <p:spPr>
          <a:xfrm>
            <a:off x="755652" y="5597717"/>
            <a:ext cx="7632699" cy="495108"/>
          </a:xfrm>
          <a:prstGeom prst="rect">
            <a:avLst/>
          </a:prstGeom>
          <a:solidFill>
            <a:srgbClr val="00649C">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lnSpc>
                <a:spcPct val="100000"/>
              </a:lnSpc>
              <a:spcBef>
                <a:spcPct val="0"/>
              </a:spcBef>
              <a:buFontTx/>
              <a:buNone/>
            </a:pPr>
            <a:r>
              <a:rPr lang="en-GB" altLang="en-US" dirty="0"/>
              <a:t>as seen by Sir George </a:t>
            </a:r>
            <a:r>
              <a:rPr lang="en-GB" altLang="en-US" dirty="0" err="1"/>
              <a:t>Hayter</a:t>
            </a:r>
            <a:endParaRPr lang="en-GB" altLang="en-US" dirty="0">
              <a:solidFill>
                <a:schemeClr val="bg1"/>
              </a:solidFill>
            </a:endParaRPr>
          </a:p>
        </p:txBody>
      </p:sp>
    </p:spTree>
    <p:extLst>
      <p:ext uri="{BB962C8B-B14F-4D97-AF65-F5344CB8AC3E}">
        <p14:creationId xmlns:p14="http://schemas.microsoft.com/office/powerpoint/2010/main" val="138750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upload.wikimedia.org/wikipedia/commons/thumb/d/d6/Coronation_of_Queen_Victoria_-_John_Martin.jpg/800px-Coronation_of_Queen_Victoria_-_John_Mart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1665" y="1615736"/>
            <a:ext cx="3120667" cy="398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20"/>
          <p:cNvSpPr>
            <a:spLocks noGrp="1"/>
          </p:cNvSpPr>
          <p:nvPr>
            <p:ph type="title"/>
          </p:nvPr>
        </p:nvSpPr>
        <p:spPr>
          <a:xfrm>
            <a:off x="461962" y="765175"/>
            <a:ext cx="8220075" cy="850561"/>
          </a:xfrm>
          <a:prstGeom prst="roundRect">
            <a:avLst>
              <a:gd name="adj" fmla="val 0"/>
            </a:avLst>
          </a:prstGeom>
          <a:solidFill>
            <a:srgbClr val="00649C"/>
          </a:solidFill>
        </p:spPr>
        <p:txBody>
          <a:bodyPr/>
          <a:lstStyle/>
          <a:p>
            <a:r>
              <a:rPr lang="en-GB" sz="3600" dirty="0">
                <a:solidFill>
                  <a:schemeClr val="bg1"/>
                </a:solidFill>
                <a:latin typeface="+mn-lt"/>
              </a:rPr>
              <a:t>Queen Victoria’s Coronation</a:t>
            </a:r>
          </a:p>
        </p:txBody>
      </p:sp>
      <p:sp>
        <p:nvSpPr>
          <p:cNvPr id="8" name="Rectangle 7"/>
          <p:cNvSpPr/>
          <p:nvPr/>
        </p:nvSpPr>
        <p:spPr>
          <a:xfrm>
            <a:off x="755652" y="5597717"/>
            <a:ext cx="7632699" cy="495108"/>
          </a:xfrm>
          <a:prstGeom prst="rect">
            <a:avLst/>
          </a:prstGeom>
          <a:solidFill>
            <a:srgbClr val="00649C">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lnSpc>
                <a:spcPct val="100000"/>
              </a:lnSpc>
              <a:spcBef>
                <a:spcPct val="0"/>
              </a:spcBef>
              <a:buFontTx/>
              <a:buNone/>
            </a:pPr>
            <a:r>
              <a:rPr lang="en-GB" altLang="en-US" dirty="0"/>
              <a:t>as seen by Sir George </a:t>
            </a:r>
            <a:r>
              <a:rPr lang="en-GB" altLang="en-US" dirty="0" err="1"/>
              <a:t>Hayter</a:t>
            </a:r>
            <a:endParaRPr lang="en-GB" altLang="en-US" dirty="0">
              <a:solidFill>
                <a:schemeClr val="bg1"/>
              </a:solidFill>
            </a:endParaRPr>
          </a:p>
        </p:txBody>
      </p:sp>
    </p:spTree>
    <p:extLst>
      <p:ext uri="{BB962C8B-B14F-4D97-AF65-F5344CB8AC3E}">
        <p14:creationId xmlns:p14="http://schemas.microsoft.com/office/powerpoint/2010/main" val="30369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55650" y="4912822"/>
            <a:ext cx="6010910" cy="1180003"/>
          </a:xfrm>
          <a:prstGeom prst="rect">
            <a:avLst/>
          </a:prstGeom>
          <a:solidFill>
            <a:schemeClr val="bg1"/>
          </a:solidFill>
          <a:ln w="38100">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nSpc>
                <a:spcPct val="100000"/>
              </a:lnSpc>
              <a:spcBef>
                <a:spcPct val="0"/>
              </a:spcBef>
              <a:buFontTx/>
              <a:buNone/>
            </a:pPr>
            <a:r>
              <a:rPr lang="en-GB" altLang="en-US" dirty="0">
                <a:solidFill>
                  <a:schemeClr val="tx1"/>
                </a:solidFill>
              </a:rPr>
              <a:t>The ceremony lasted for three hours and </a:t>
            </a:r>
            <a:br>
              <a:rPr lang="en-GB" altLang="en-US" dirty="0">
                <a:solidFill>
                  <a:schemeClr val="tx1"/>
                </a:solidFill>
              </a:rPr>
            </a:br>
            <a:r>
              <a:rPr lang="en-GB" altLang="en-US" dirty="0">
                <a:solidFill>
                  <a:schemeClr val="tx1"/>
                </a:solidFill>
              </a:rPr>
              <a:t>was attended by more than 8000 guests.</a:t>
            </a:r>
          </a:p>
        </p:txBody>
      </p:sp>
      <p:sp>
        <p:nvSpPr>
          <p:cNvPr id="15" name="Rectangle 14"/>
          <p:cNvSpPr/>
          <p:nvPr/>
        </p:nvSpPr>
        <p:spPr>
          <a:xfrm>
            <a:off x="755649" y="2804948"/>
            <a:ext cx="6330950" cy="1880103"/>
          </a:xfrm>
          <a:prstGeom prst="rect">
            <a:avLst/>
          </a:prstGeom>
          <a:solidFill>
            <a:srgbClr val="00649C">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692000" bIns="108000" rtlCol="0" anchor="ctr">
            <a:spAutoFit/>
          </a:bodyPr>
          <a:lstStyle/>
          <a:p>
            <a:pPr>
              <a:lnSpc>
                <a:spcPct val="100000"/>
              </a:lnSpc>
              <a:spcBef>
                <a:spcPct val="0"/>
              </a:spcBef>
              <a:buFontTx/>
              <a:buNone/>
            </a:pPr>
            <a:r>
              <a:rPr lang="en-GB" altLang="en-US" dirty="0">
                <a:solidFill>
                  <a:schemeClr val="bg1"/>
                </a:solidFill>
              </a:rPr>
              <a:t>The exciting thing about this coronation was that, with television being new, it was the first coronation to be televised. Many people bought their first television just to watch it. Why not find some clips on the Internet and see it for yourself?</a:t>
            </a:r>
          </a:p>
        </p:txBody>
      </p:sp>
      <p:sp>
        <p:nvSpPr>
          <p:cNvPr id="21" name="Title 20"/>
          <p:cNvSpPr>
            <a:spLocks noGrp="1"/>
          </p:cNvSpPr>
          <p:nvPr>
            <p:ph type="title"/>
          </p:nvPr>
        </p:nvSpPr>
        <p:spPr>
          <a:xfrm>
            <a:off x="461962" y="765175"/>
            <a:ext cx="8220075" cy="850561"/>
          </a:xfrm>
          <a:prstGeom prst="roundRect">
            <a:avLst>
              <a:gd name="adj" fmla="val 0"/>
            </a:avLst>
          </a:prstGeom>
          <a:solidFill>
            <a:srgbClr val="00649C"/>
          </a:solidFill>
        </p:spPr>
        <p:txBody>
          <a:bodyPr/>
          <a:lstStyle/>
          <a:p>
            <a:r>
              <a:rPr lang="en-GB" sz="3600" dirty="0">
                <a:solidFill>
                  <a:schemeClr val="bg1"/>
                </a:solidFill>
                <a:latin typeface="+mn-lt"/>
              </a:rPr>
              <a:t>Queen Elizabeth II’s Coronation</a:t>
            </a:r>
          </a:p>
        </p:txBody>
      </p:sp>
      <p:sp>
        <p:nvSpPr>
          <p:cNvPr id="5" name="Rectangle 4"/>
          <p:cNvSpPr/>
          <p:nvPr/>
        </p:nvSpPr>
        <p:spPr>
          <a:xfrm>
            <a:off x="755649" y="1746179"/>
            <a:ext cx="7632701" cy="830997"/>
          </a:xfrm>
          <a:prstGeom prst="rect">
            <a:avLst/>
          </a:prstGeom>
        </p:spPr>
        <p:txBody>
          <a:bodyPr wrap="square" lIns="108000" tIns="0" rIns="0" bIns="0">
            <a:spAutoFit/>
          </a:bodyPr>
          <a:lstStyle/>
          <a:p>
            <a:pPr>
              <a:lnSpc>
                <a:spcPct val="100000"/>
              </a:lnSpc>
              <a:spcBef>
                <a:spcPct val="0"/>
              </a:spcBef>
              <a:buFontTx/>
              <a:buNone/>
            </a:pPr>
            <a:r>
              <a:rPr lang="en-GB" altLang="en-US" dirty="0"/>
              <a:t>The ascension of Queen Elizabeth II was on 6</a:t>
            </a:r>
            <a:r>
              <a:rPr lang="en-GB" altLang="en-US" baseline="30000" dirty="0"/>
              <a:t>th</a:t>
            </a:r>
            <a:r>
              <a:rPr lang="en-GB" altLang="en-US" dirty="0"/>
              <a:t> February 1952 after the death of her father, George VI. Her coronation was not until 2</a:t>
            </a:r>
            <a:r>
              <a:rPr lang="en-GB" altLang="en-US" baseline="30000" dirty="0"/>
              <a:t>nd</a:t>
            </a:r>
            <a:r>
              <a:rPr lang="en-GB" altLang="en-US" dirty="0"/>
              <a:t> June 1953. Queen Elizabeth II was 25 years old.</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2223" y="2664930"/>
            <a:ext cx="3891777" cy="4193070"/>
          </a:xfrm>
          <a:prstGeom prst="rect">
            <a:avLst/>
          </a:prstGeom>
        </p:spPr>
      </p:pic>
    </p:spTree>
    <p:extLst>
      <p:ext uri="{BB962C8B-B14F-4D97-AF65-F5344CB8AC3E}">
        <p14:creationId xmlns:p14="http://schemas.microsoft.com/office/powerpoint/2010/main" val="342605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55650" y="2790582"/>
            <a:ext cx="6330950" cy="772107"/>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692000" bIns="108000" rtlCol="0" anchor="ctr">
            <a:spAutoFit/>
          </a:bodyPr>
          <a:lstStyle/>
          <a:p>
            <a:pPr>
              <a:buFont typeface="Arial" panose="020B0604020202020204" pitchFamily="34" charset="0"/>
              <a:buNone/>
            </a:pPr>
            <a:r>
              <a:rPr lang="en-GB" altLang="en-US" b="1" dirty="0"/>
              <a:t>The Archbishop: </a:t>
            </a:r>
            <a:r>
              <a:rPr lang="en-GB" altLang="en-US" dirty="0"/>
              <a:t>Madam, is your Majesty willing to take the Oath?</a:t>
            </a:r>
          </a:p>
        </p:txBody>
      </p:sp>
      <p:sp>
        <p:nvSpPr>
          <p:cNvPr id="8" name="Rectangle 7"/>
          <p:cNvSpPr/>
          <p:nvPr/>
        </p:nvSpPr>
        <p:spPr>
          <a:xfrm>
            <a:off x="755650" y="2790582"/>
            <a:ext cx="6330950" cy="759638"/>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692000" bIns="108000" rtlCol="0" anchor="ctr">
            <a:noAutofit/>
          </a:bodyPr>
          <a:lstStyle/>
          <a:p>
            <a:pPr>
              <a:buFont typeface="Arial" panose="020B0604020202020204" pitchFamily="34" charset="0"/>
              <a:buNone/>
            </a:pPr>
            <a:r>
              <a:rPr lang="en-GB" altLang="en-US" b="1" dirty="0"/>
              <a:t>The Queen: </a:t>
            </a:r>
            <a:r>
              <a:rPr lang="en-GB" altLang="en-US" dirty="0"/>
              <a:t>I am willing.</a:t>
            </a:r>
          </a:p>
        </p:txBody>
      </p:sp>
      <p:sp>
        <p:nvSpPr>
          <p:cNvPr id="9" name="Rectangle 8"/>
          <p:cNvSpPr/>
          <p:nvPr/>
        </p:nvSpPr>
        <p:spPr>
          <a:xfrm>
            <a:off x="755650" y="2790582"/>
            <a:ext cx="6330950" cy="2929814"/>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692000" bIns="108000" rtlCol="0" anchor="ctr">
            <a:noAutofit/>
          </a:bodyPr>
          <a:lstStyle/>
          <a:p>
            <a:pPr>
              <a:buFont typeface="Arial" panose="020B0604020202020204" pitchFamily="34" charset="0"/>
              <a:buNone/>
            </a:pPr>
            <a:r>
              <a:rPr lang="en-GB" altLang="en-US" b="1" dirty="0"/>
              <a:t>The Archbishop:</a:t>
            </a:r>
            <a:r>
              <a:rPr lang="en-GB" altLang="en-US" dirty="0"/>
              <a:t> Will you solemnly promise and swear to govern the Peoples of the United Kingdom of Great Britain and Northern Ireland, Canada, Australia, New Zealand, the Union of South Africa, Pakistan, and Ceylon, and of your Possessions and the other Territories to any of them belonging or pertaining, according to their respective laws and customs?</a:t>
            </a:r>
          </a:p>
        </p:txBody>
      </p:sp>
      <p:sp>
        <p:nvSpPr>
          <p:cNvPr id="10" name="Rectangle 9"/>
          <p:cNvSpPr/>
          <p:nvPr/>
        </p:nvSpPr>
        <p:spPr>
          <a:xfrm>
            <a:off x="755650" y="2790582"/>
            <a:ext cx="6330950" cy="2929814"/>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692000" bIns="108000" rtlCol="0" anchor="ctr">
            <a:noAutofit/>
          </a:bodyPr>
          <a:lstStyle/>
          <a:p>
            <a:pPr>
              <a:buFont typeface="Arial" panose="020B0604020202020204" pitchFamily="34" charset="0"/>
              <a:buNone/>
            </a:pPr>
            <a:r>
              <a:rPr lang="en-GB" altLang="en-US" b="1" dirty="0"/>
              <a:t>The Queen: </a:t>
            </a:r>
            <a:r>
              <a:rPr lang="en-GB" altLang="en-US" dirty="0"/>
              <a:t>I solemnly promise so to do.</a:t>
            </a:r>
          </a:p>
        </p:txBody>
      </p:sp>
      <p:sp>
        <p:nvSpPr>
          <p:cNvPr id="12" name="Rectangle 11"/>
          <p:cNvSpPr/>
          <p:nvPr/>
        </p:nvSpPr>
        <p:spPr>
          <a:xfrm>
            <a:off x="755650" y="2790582"/>
            <a:ext cx="6330950" cy="2929814"/>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692000" bIns="108000" rtlCol="0" anchor="ctr">
            <a:noAutofit/>
          </a:bodyPr>
          <a:lstStyle/>
          <a:p>
            <a:pPr>
              <a:buFont typeface="Arial" panose="020B0604020202020204" pitchFamily="34" charset="0"/>
              <a:buNone/>
            </a:pPr>
            <a:r>
              <a:rPr lang="en-GB" altLang="en-US" b="1" dirty="0"/>
              <a:t>The Archbishop:</a:t>
            </a:r>
            <a:r>
              <a:rPr lang="en-GB" altLang="en-US" dirty="0"/>
              <a:t> Will you to your power cause Law and Justice, in Mercy, to be executed in all your judgements?</a:t>
            </a:r>
          </a:p>
        </p:txBody>
      </p:sp>
      <p:sp>
        <p:nvSpPr>
          <p:cNvPr id="13" name="Rectangle 12"/>
          <p:cNvSpPr/>
          <p:nvPr/>
        </p:nvSpPr>
        <p:spPr>
          <a:xfrm>
            <a:off x="755650" y="2790582"/>
            <a:ext cx="6330950" cy="2929814"/>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692000" bIns="108000" rtlCol="0" anchor="ctr">
            <a:noAutofit/>
          </a:bodyPr>
          <a:lstStyle/>
          <a:p>
            <a:pPr>
              <a:buFont typeface="Arial" panose="020B0604020202020204" pitchFamily="34" charset="0"/>
              <a:buNone/>
            </a:pPr>
            <a:r>
              <a:rPr lang="en-GB" altLang="en-US" b="1" dirty="0"/>
              <a:t>The Queen:</a:t>
            </a:r>
            <a:r>
              <a:rPr lang="en-GB" altLang="en-US" dirty="0"/>
              <a:t> I will.</a:t>
            </a:r>
          </a:p>
        </p:txBody>
      </p:sp>
      <p:sp>
        <p:nvSpPr>
          <p:cNvPr id="14" name="Rectangle 13"/>
          <p:cNvSpPr/>
          <p:nvPr/>
        </p:nvSpPr>
        <p:spPr>
          <a:xfrm>
            <a:off x="755650" y="2790582"/>
            <a:ext cx="6330950" cy="2929814"/>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692000" bIns="108000" rtlCol="0" anchor="ctr">
            <a:noAutofit/>
          </a:bodyPr>
          <a:lstStyle/>
          <a:p>
            <a:pPr>
              <a:buFont typeface="Arial" panose="020B0604020202020204" pitchFamily="34" charset="0"/>
              <a:buNone/>
            </a:pPr>
            <a:r>
              <a:rPr lang="en-GB" altLang="en-US" sz="1400" b="1" dirty="0"/>
              <a:t>The Archbishop: </a:t>
            </a:r>
            <a:r>
              <a:rPr lang="en-GB" altLang="en-US" sz="1400" dirty="0"/>
              <a:t>Will you to the utmost of your power maintain the Laws of God and the true profession of the Gospel? Will you to the utmost of your power maintain in the United Kingdom the Protestant Reformed Religion established by law? Will you maintain and preserve inviolably the settlement of the Church of England, and the doctrine, worship, discipline, and government thereof, as by law established in England? And will you preserve unto the Bishops and Clergy of England, and to the Churches there committed to their charge, all such rights and privileges, as by law do or shall appertain to them or any of them?</a:t>
            </a:r>
          </a:p>
        </p:txBody>
      </p:sp>
      <p:sp>
        <p:nvSpPr>
          <p:cNvPr id="17" name="Rectangle 16"/>
          <p:cNvSpPr/>
          <p:nvPr/>
        </p:nvSpPr>
        <p:spPr>
          <a:xfrm>
            <a:off x="755650" y="2790582"/>
            <a:ext cx="6330950" cy="2929814"/>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692000" bIns="108000" rtlCol="0" anchor="ctr">
            <a:noAutofit/>
          </a:bodyPr>
          <a:lstStyle/>
          <a:p>
            <a:pPr>
              <a:buFont typeface="Arial" panose="020B0604020202020204" pitchFamily="34" charset="0"/>
              <a:buNone/>
            </a:pPr>
            <a:r>
              <a:rPr lang="en-GB" altLang="en-US" b="1" dirty="0"/>
              <a:t>The Queen: </a:t>
            </a:r>
            <a:r>
              <a:rPr lang="en-GB" altLang="en-US" dirty="0"/>
              <a:t>I will</a:t>
            </a:r>
            <a:r>
              <a:rPr lang="en-GB" altLang="en-US" sz="1400" dirty="0"/>
              <a:t>.</a:t>
            </a:r>
          </a:p>
        </p:txBody>
      </p:sp>
      <p:sp>
        <p:nvSpPr>
          <p:cNvPr id="21" name="Title 20"/>
          <p:cNvSpPr>
            <a:spLocks noGrp="1"/>
          </p:cNvSpPr>
          <p:nvPr>
            <p:ph type="title"/>
          </p:nvPr>
        </p:nvSpPr>
        <p:spPr>
          <a:xfrm>
            <a:off x="461962" y="765175"/>
            <a:ext cx="8241463" cy="850561"/>
          </a:xfrm>
          <a:prstGeom prst="roundRect">
            <a:avLst>
              <a:gd name="adj" fmla="val 0"/>
            </a:avLst>
          </a:prstGeom>
          <a:solidFill>
            <a:srgbClr val="00649C"/>
          </a:solidFill>
        </p:spPr>
        <p:txBody>
          <a:bodyPr/>
          <a:lstStyle/>
          <a:p>
            <a:r>
              <a:rPr lang="en-GB" sz="3200" dirty="0">
                <a:solidFill>
                  <a:schemeClr val="bg1"/>
                </a:solidFill>
                <a:latin typeface="+mn-lt"/>
              </a:rPr>
              <a:t>Queen Elizabeth II’s Coronation Oath</a:t>
            </a:r>
          </a:p>
        </p:txBody>
      </p:sp>
      <p:sp>
        <p:nvSpPr>
          <p:cNvPr id="5" name="Rectangle 4"/>
          <p:cNvSpPr/>
          <p:nvPr/>
        </p:nvSpPr>
        <p:spPr>
          <a:xfrm>
            <a:off x="755649" y="1746179"/>
            <a:ext cx="7632701" cy="553998"/>
          </a:xfrm>
          <a:prstGeom prst="rect">
            <a:avLst/>
          </a:prstGeom>
        </p:spPr>
        <p:txBody>
          <a:bodyPr wrap="square" lIns="108000" tIns="0" rIns="0" bIns="0">
            <a:spAutoFit/>
          </a:bodyPr>
          <a:lstStyle/>
          <a:p>
            <a:pPr algn="ctr">
              <a:lnSpc>
                <a:spcPct val="100000"/>
              </a:lnSpc>
              <a:spcBef>
                <a:spcPct val="0"/>
              </a:spcBef>
              <a:buFontTx/>
              <a:buNone/>
            </a:pPr>
            <a:r>
              <a:rPr lang="en-GB" altLang="en-US" dirty="0"/>
              <a:t>The Coronation Oath has changed a little bit over the years but, just like the monarch before her, Queen Elizabeth II took the Coronation Oath:</a:t>
            </a:r>
          </a:p>
        </p:txBody>
      </p:sp>
      <p:pic>
        <p:nvPicPr>
          <p:cNvPr id="7" name="Picture 6" descr="File:Coronation of Queen Elizabeth II Couronnement de la Reine Elizabeth I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3890" y="2418152"/>
            <a:ext cx="2674459" cy="367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89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animBg="1"/>
      <p:bldP spid="9" grpId="0" animBg="1"/>
      <p:bldP spid="10" grpId="0" animBg="1"/>
      <p:bldP spid="12" grpId="0" animBg="1"/>
      <p:bldP spid="13" grpId="0" animBg="1"/>
      <p:bldP spid="14"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49" y="1754240"/>
            <a:ext cx="7632700" cy="464331"/>
          </a:xfrm>
          <a:prstGeom prst="rect">
            <a:avLst/>
          </a:prstGeom>
          <a:solidFill>
            <a:srgbClr val="00649C">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0" bIns="108000" rtlCol="0" anchor="ctr">
            <a:spAutoFit/>
          </a:bodyPr>
          <a:lstStyle/>
          <a:p>
            <a:pPr>
              <a:defRPr/>
            </a:pPr>
            <a:r>
              <a:rPr lang="en-GB" altLang="en-US" sz="1600" dirty="0"/>
              <a:t>The coronation service was created for the coronation of King Edgar in 973.</a:t>
            </a:r>
            <a:endParaRPr lang="en-GB" sz="1600" dirty="0"/>
          </a:p>
        </p:txBody>
      </p:sp>
      <p:sp>
        <p:nvSpPr>
          <p:cNvPr id="21" name="Title 20"/>
          <p:cNvSpPr>
            <a:spLocks noGrp="1"/>
          </p:cNvSpPr>
          <p:nvPr>
            <p:ph type="title"/>
          </p:nvPr>
        </p:nvSpPr>
        <p:spPr>
          <a:xfrm>
            <a:off x="461962" y="765175"/>
            <a:ext cx="8233151" cy="850561"/>
          </a:xfrm>
          <a:prstGeom prst="roundRect">
            <a:avLst>
              <a:gd name="adj" fmla="val 0"/>
            </a:avLst>
          </a:prstGeom>
          <a:solidFill>
            <a:srgbClr val="00649C"/>
          </a:solidFill>
        </p:spPr>
        <p:txBody>
          <a:bodyPr/>
          <a:lstStyle/>
          <a:p>
            <a:r>
              <a:rPr lang="en-GB" sz="3600" dirty="0">
                <a:solidFill>
                  <a:schemeClr val="bg1"/>
                </a:solidFill>
                <a:latin typeface="+mn-lt"/>
              </a:rPr>
              <a:t>Coronation Facts</a:t>
            </a:r>
          </a:p>
        </p:txBody>
      </p:sp>
      <p:sp>
        <p:nvSpPr>
          <p:cNvPr id="10" name="Rectangle 9"/>
          <p:cNvSpPr/>
          <p:nvPr/>
        </p:nvSpPr>
        <p:spPr>
          <a:xfrm>
            <a:off x="755649" y="2332392"/>
            <a:ext cx="7632700" cy="710552"/>
          </a:xfrm>
          <a:prstGeom prst="rect">
            <a:avLst/>
          </a:prstGeom>
          <a:solidFill>
            <a:srgbClr val="00649C">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0" bIns="108000" rtlCol="0" anchor="ctr">
            <a:spAutoFit/>
          </a:bodyPr>
          <a:lstStyle/>
          <a:p>
            <a:pPr>
              <a:defRPr/>
            </a:pPr>
            <a:r>
              <a:rPr lang="en-GB" altLang="en-US" sz="1600" dirty="0"/>
              <a:t>Edward V and Edward VIII never had coronations as they weren’t on the throne long enough for them to happen.</a:t>
            </a:r>
            <a:endParaRPr lang="en-GB" sz="1600" dirty="0"/>
          </a:p>
        </p:txBody>
      </p:sp>
      <p:sp>
        <p:nvSpPr>
          <p:cNvPr id="11" name="Rectangle 10"/>
          <p:cNvSpPr/>
          <p:nvPr/>
        </p:nvSpPr>
        <p:spPr>
          <a:xfrm>
            <a:off x="755650" y="3156765"/>
            <a:ext cx="7632700" cy="464331"/>
          </a:xfrm>
          <a:prstGeom prst="rect">
            <a:avLst/>
          </a:prstGeom>
          <a:solidFill>
            <a:srgbClr val="00649C">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0" bIns="108000" rtlCol="0" anchor="ctr">
            <a:spAutoFit/>
          </a:bodyPr>
          <a:lstStyle/>
          <a:p>
            <a:pPr>
              <a:defRPr/>
            </a:pPr>
            <a:r>
              <a:rPr lang="en-GB" altLang="en-US" sz="1600" dirty="0"/>
              <a:t>George VI’s coronation, in 1937, was broadcast by the BBC on the radio.</a:t>
            </a:r>
            <a:endParaRPr lang="en-GB" sz="1600" dirty="0"/>
          </a:p>
        </p:txBody>
      </p:sp>
      <p:sp>
        <p:nvSpPr>
          <p:cNvPr id="14" name="Rectangle 13"/>
          <p:cNvSpPr/>
          <p:nvPr/>
        </p:nvSpPr>
        <p:spPr>
          <a:xfrm>
            <a:off x="755649" y="3734917"/>
            <a:ext cx="7632700" cy="710552"/>
          </a:xfrm>
          <a:prstGeom prst="rect">
            <a:avLst/>
          </a:prstGeom>
          <a:solidFill>
            <a:srgbClr val="00649C">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0" bIns="108000" rtlCol="0" anchor="ctr">
            <a:spAutoFit/>
          </a:bodyPr>
          <a:lstStyle/>
          <a:p>
            <a:pPr>
              <a:defRPr/>
            </a:pPr>
            <a:r>
              <a:rPr lang="en-GB" altLang="en-US" sz="1600" dirty="0"/>
              <a:t>In the fictional history of the street in the TV programme, Coronation Street was built in 1902 in honour of the coronation of King Edward VII. </a:t>
            </a:r>
            <a:endParaRPr lang="en-GB" sz="1600" dirty="0"/>
          </a:p>
        </p:txBody>
      </p:sp>
      <p:sp>
        <p:nvSpPr>
          <p:cNvPr id="15" name="Rectangle 14"/>
          <p:cNvSpPr/>
          <p:nvPr/>
        </p:nvSpPr>
        <p:spPr>
          <a:xfrm>
            <a:off x="755649" y="4559290"/>
            <a:ext cx="7632700" cy="710552"/>
          </a:xfrm>
          <a:prstGeom prst="rect">
            <a:avLst/>
          </a:prstGeom>
          <a:solidFill>
            <a:srgbClr val="00649C">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0" bIns="108000" rtlCol="0" anchor="ctr">
            <a:spAutoFit/>
          </a:bodyPr>
          <a:lstStyle/>
          <a:p>
            <a:pPr>
              <a:defRPr/>
            </a:pPr>
            <a:r>
              <a:rPr lang="en-GB" altLang="en-US" sz="1600" dirty="0"/>
              <a:t>Coronation chicken was invented for the banquet of Queen Elizabeth II’s coronation.</a:t>
            </a:r>
            <a:endParaRPr lang="en-GB" sz="1600" dirty="0"/>
          </a:p>
        </p:txBody>
      </p:sp>
      <p:sp>
        <p:nvSpPr>
          <p:cNvPr id="16" name="Rectangle 15"/>
          <p:cNvSpPr/>
          <p:nvPr/>
        </p:nvSpPr>
        <p:spPr>
          <a:xfrm>
            <a:off x="755650" y="5383663"/>
            <a:ext cx="7632700" cy="710552"/>
          </a:xfrm>
          <a:prstGeom prst="rect">
            <a:avLst/>
          </a:prstGeom>
          <a:solidFill>
            <a:srgbClr val="00649C">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0" bIns="108000" rtlCol="0" anchor="ctr">
            <a:spAutoFit/>
          </a:bodyPr>
          <a:lstStyle/>
          <a:p>
            <a:pPr>
              <a:defRPr/>
            </a:pPr>
            <a:r>
              <a:rPr lang="en-GB" altLang="en-US" sz="1600" dirty="0"/>
              <a:t>The coronation anthem ‘</a:t>
            </a:r>
            <a:r>
              <a:rPr lang="en-GB" altLang="en-US" sz="1600" dirty="0" err="1"/>
              <a:t>Zadok</a:t>
            </a:r>
            <a:r>
              <a:rPr lang="en-GB" altLang="en-US" sz="1600" dirty="0"/>
              <a:t> the Priest’, written by Handel, has been performed since 1727 at every coronation.</a:t>
            </a:r>
            <a:endParaRPr lang="en-GB" sz="1600" dirty="0"/>
          </a:p>
        </p:txBody>
      </p:sp>
    </p:spTree>
    <p:extLst>
      <p:ext uri="{BB962C8B-B14F-4D97-AF65-F5344CB8AC3E}">
        <p14:creationId xmlns:p14="http://schemas.microsoft.com/office/powerpoint/2010/main" val="130804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49" y="1853993"/>
            <a:ext cx="7632700" cy="464331"/>
          </a:xfrm>
          <a:prstGeom prst="rect">
            <a:avLst/>
          </a:prstGeom>
          <a:solidFill>
            <a:srgbClr val="00649C">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0" bIns="108000" rtlCol="0" anchor="ctr">
            <a:spAutoFit/>
          </a:bodyPr>
          <a:lstStyle/>
          <a:p>
            <a:pPr>
              <a:defRPr/>
            </a:pPr>
            <a:r>
              <a:rPr lang="en-GB" altLang="en-US" sz="1600" dirty="0"/>
              <a:t>watching footage of Queen Elizabeth II’s coronation?</a:t>
            </a:r>
            <a:endParaRPr lang="en-GB" sz="1600" dirty="0"/>
          </a:p>
        </p:txBody>
      </p:sp>
      <p:sp>
        <p:nvSpPr>
          <p:cNvPr id="21" name="Title 20"/>
          <p:cNvSpPr>
            <a:spLocks noGrp="1"/>
          </p:cNvSpPr>
          <p:nvPr>
            <p:ph type="title"/>
          </p:nvPr>
        </p:nvSpPr>
        <p:spPr>
          <a:xfrm>
            <a:off x="461962" y="765175"/>
            <a:ext cx="8233151" cy="850561"/>
          </a:xfrm>
          <a:prstGeom prst="roundRect">
            <a:avLst>
              <a:gd name="adj" fmla="val 0"/>
            </a:avLst>
          </a:prstGeom>
          <a:solidFill>
            <a:srgbClr val="00649C"/>
          </a:solidFill>
        </p:spPr>
        <p:txBody>
          <a:bodyPr/>
          <a:lstStyle/>
          <a:p>
            <a:r>
              <a:rPr lang="en-GB" sz="3600" dirty="0">
                <a:solidFill>
                  <a:schemeClr val="bg1"/>
                </a:solidFill>
                <a:latin typeface="+mn-lt"/>
              </a:rPr>
              <a:t>Why Not Try…</a:t>
            </a:r>
          </a:p>
        </p:txBody>
      </p:sp>
      <p:sp>
        <p:nvSpPr>
          <p:cNvPr id="10" name="Rectangle 9"/>
          <p:cNvSpPr/>
          <p:nvPr/>
        </p:nvSpPr>
        <p:spPr>
          <a:xfrm>
            <a:off x="755649" y="2555256"/>
            <a:ext cx="7632700" cy="464331"/>
          </a:xfrm>
          <a:prstGeom prst="rect">
            <a:avLst/>
          </a:prstGeom>
          <a:solidFill>
            <a:srgbClr val="00649C">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0" bIns="108000" rtlCol="0" anchor="ctr">
            <a:spAutoFit/>
          </a:bodyPr>
          <a:lstStyle/>
          <a:p>
            <a:pPr>
              <a:defRPr/>
            </a:pPr>
            <a:r>
              <a:rPr lang="en-GB" altLang="en-US" sz="1600" dirty="0"/>
              <a:t>listening to the music ‘</a:t>
            </a:r>
            <a:r>
              <a:rPr lang="en-GB" altLang="en-US" sz="1600" dirty="0" err="1"/>
              <a:t>Zadok</a:t>
            </a:r>
            <a:r>
              <a:rPr lang="en-GB" altLang="en-US" sz="1600" dirty="0"/>
              <a:t> the Priest’ and see if you recognise it?</a:t>
            </a:r>
            <a:endParaRPr lang="en-GB" sz="1600" dirty="0"/>
          </a:p>
        </p:txBody>
      </p:sp>
      <p:sp>
        <p:nvSpPr>
          <p:cNvPr id="11" name="Rectangle 10"/>
          <p:cNvSpPr/>
          <p:nvPr/>
        </p:nvSpPr>
        <p:spPr>
          <a:xfrm>
            <a:off x="755650" y="3256518"/>
            <a:ext cx="7632700" cy="464331"/>
          </a:xfrm>
          <a:prstGeom prst="rect">
            <a:avLst/>
          </a:prstGeom>
          <a:solidFill>
            <a:srgbClr val="00649C">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0" bIns="108000" rtlCol="0" anchor="ctr">
            <a:spAutoFit/>
          </a:bodyPr>
          <a:lstStyle/>
          <a:p>
            <a:pPr>
              <a:defRPr/>
            </a:pPr>
            <a:r>
              <a:rPr lang="en-GB" altLang="en-US" sz="1600" dirty="0"/>
              <a:t>finding out more about the coronations of other monarchs?</a:t>
            </a:r>
            <a:endParaRPr lang="en-GB" sz="1600" dirty="0"/>
          </a:p>
        </p:txBody>
      </p:sp>
    </p:spTree>
    <p:extLst>
      <p:ext uri="{BB962C8B-B14F-4D97-AF65-F5344CB8AC3E}">
        <p14:creationId xmlns:p14="http://schemas.microsoft.com/office/powerpoint/2010/main" val="53584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110361" y="3086330"/>
            <a:ext cx="4277988" cy="1040793"/>
          </a:xfrm>
          <a:prstGeom prst="rect">
            <a:avLst/>
          </a:prstGeom>
          <a:solidFill>
            <a:schemeClr val="bg1"/>
          </a:solidFill>
          <a:ln w="38100">
            <a:solidFill>
              <a:srgbClr val="00649C"/>
            </a:solidFill>
          </a:ln>
        </p:spPr>
        <p:txBody>
          <a:bodyPr wrap="square" lIns="576000" tIns="0" rIns="0" bIns="0" anchor="ctr">
            <a:noAutofit/>
          </a:bodyPr>
          <a:lstStyle/>
          <a:p>
            <a:pPr>
              <a:lnSpc>
                <a:spcPct val="100000"/>
              </a:lnSpc>
              <a:spcBef>
                <a:spcPct val="0"/>
              </a:spcBef>
              <a:buFontTx/>
              <a:buNone/>
            </a:pPr>
            <a:r>
              <a:rPr lang="en-GB" altLang="en-US" dirty="0"/>
              <a:t>It is a ceremony full of pageantry and celebration but it also has a solemn religious side.</a:t>
            </a:r>
          </a:p>
        </p:txBody>
      </p:sp>
      <p:sp>
        <p:nvSpPr>
          <p:cNvPr id="21" name="Title 20"/>
          <p:cNvSpPr>
            <a:spLocks noGrp="1"/>
          </p:cNvSpPr>
          <p:nvPr>
            <p:ph type="title"/>
          </p:nvPr>
        </p:nvSpPr>
        <p:spPr>
          <a:xfrm>
            <a:off x="461962" y="765175"/>
            <a:ext cx="8220075" cy="850561"/>
          </a:xfrm>
          <a:prstGeom prst="roundRect">
            <a:avLst>
              <a:gd name="adj" fmla="val 0"/>
            </a:avLst>
          </a:prstGeom>
          <a:solidFill>
            <a:srgbClr val="00649C"/>
          </a:solidFill>
        </p:spPr>
        <p:txBody>
          <a:bodyPr/>
          <a:lstStyle/>
          <a:p>
            <a:r>
              <a:rPr lang="en-GB" sz="3600" dirty="0">
                <a:solidFill>
                  <a:schemeClr val="bg1"/>
                </a:solidFill>
                <a:latin typeface="+mn-lt"/>
              </a:rPr>
              <a:t>What Is a Coronation?</a:t>
            </a:r>
          </a:p>
        </p:txBody>
      </p:sp>
      <p:sp>
        <p:nvSpPr>
          <p:cNvPr id="5" name="Rectangle 4"/>
          <p:cNvSpPr/>
          <p:nvPr/>
        </p:nvSpPr>
        <p:spPr>
          <a:xfrm>
            <a:off x="755649" y="1746179"/>
            <a:ext cx="7632700" cy="553998"/>
          </a:xfrm>
          <a:prstGeom prst="rect">
            <a:avLst/>
          </a:prstGeom>
        </p:spPr>
        <p:txBody>
          <a:bodyPr wrap="square" lIns="0" tIns="0" rIns="0" bIns="0">
            <a:spAutoFit/>
          </a:bodyPr>
          <a:lstStyle/>
          <a:p>
            <a:pPr algn="ctr">
              <a:lnSpc>
                <a:spcPct val="100000"/>
              </a:lnSpc>
              <a:spcBef>
                <a:spcPct val="0"/>
              </a:spcBef>
              <a:buFontTx/>
              <a:buNone/>
            </a:pPr>
            <a:r>
              <a:rPr lang="en-GB" altLang="en-US" dirty="0"/>
              <a:t>A coronation is a ceremony where a king or queen is </a:t>
            </a:r>
            <a:br>
              <a:rPr lang="en-GB" altLang="en-US" dirty="0"/>
            </a:br>
            <a:r>
              <a:rPr lang="en-GB" altLang="en-US" dirty="0"/>
              <a:t>officially given the crown of the country.</a:t>
            </a:r>
          </a:p>
        </p:txBody>
      </p:sp>
      <p:pic>
        <p:nvPicPr>
          <p:cNvPr id="7" name="Picture 7" descr="https://upload.wikimedia.org/wikipedia/commons/0/01/Matthew_Dubourg_after_James_StephanoffCoronationGeorgeIVpubl1822.jpg"/>
          <p:cNvPicPr>
            <a:picLocks noChangeAspect="1" noChangeArrowheads="1"/>
          </p:cNvPicPr>
          <p:nvPr/>
        </p:nvPicPr>
        <p:blipFill rotWithShape="1">
          <a:blip r:embed="rId2">
            <a:extLst>
              <a:ext uri="{28A0092B-C50C-407E-A947-70E740481C1C}">
                <a14:useLocalDpi xmlns:a14="http://schemas.microsoft.com/office/drawing/2010/main" val="0"/>
              </a:ext>
            </a:extLst>
          </a:blip>
          <a:srcRect l="11814" r="12615"/>
          <a:stretch/>
        </p:blipFill>
        <p:spPr bwMode="auto">
          <a:xfrm>
            <a:off x="755649" y="2430620"/>
            <a:ext cx="3816351" cy="366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723968" y="4446922"/>
            <a:ext cx="3213100" cy="830997"/>
          </a:xfrm>
          <a:prstGeom prst="rect">
            <a:avLst/>
          </a:prstGeom>
        </p:spPr>
        <p:txBody>
          <a:bodyPr wrap="square" lIns="0" tIns="0" rIns="0" bIns="0">
            <a:spAutoFit/>
          </a:bodyPr>
          <a:lstStyle/>
          <a:p>
            <a:pPr>
              <a:lnSpc>
                <a:spcPct val="100000"/>
              </a:lnSpc>
              <a:spcBef>
                <a:spcPct val="0"/>
              </a:spcBef>
              <a:buFontTx/>
              <a:buNone/>
            </a:pPr>
            <a:r>
              <a:rPr lang="en-GB" altLang="en-US" dirty="0"/>
              <a:t>It is almost like a marriage ceremony between the monarch and their country.</a:t>
            </a:r>
          </a:p>
        </p:txBody>
      </p:sp>
      <p:sp>
        <p:nvSpPr>
          <p:cNvPr id="3" name="Rectangle 2"/>
          <p:cNvSpPr/>
          <p:nvPr/>
        </p:nvSpPr>
        <p:spPr>
          <a:xfrm>
            <a:off x="755649" y="5597717"/>
            <a:ext cx="7632700" cy="495108"/>
          </a:xfrm>
          <a:prstGeom prst="rect">
            <a:avLst/>
          </a:prstGeom>
          <a:solidFill>
            <a:srgbClr val="00649C">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altLang="en-US" dirty="0">
                <a:solidFill>
                  <a:schemeClr val="bg1"/>
                </a:solidFill>
              </a:rPr>
              <a:t>This is George IV’s coronation in 1821</a:t>
            </a:r>
            <a:endParaRPr lang="en-GB" dirty="0">
              <a:solidFill>
                <a:schemeClr val="bg1"/>
              </a:solidFill>
            </a:endParaRP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1" y="5043719"/>
            <a:ext cx="3816349" cy="1049106"/>
          </a:xfrm>
          <a:prstGeom prst="rect">
            <a:avLst/>
          </a:prstGeom>
          <a:solidFill>
            <a:srgbClr val="00649C">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GB" altLang="en-US" dirty="0"/>
              <a:t>The 1911 coronation of George V and Queen Mary, which was the first to be photographed.</a:t>
            </a:r>
            <a:endParaRPr lang="en-GB" dirty="0"/>
          </a:p>
        </p:txBody>
      </p:sp>
      <p:sp>
        <p:nvSpPr>
          <p:cNvPr id="8" name="Rectangle 7"/>
          <p:cNvSpPr/>
          <p:nvPr/>
        </p:nvSpPr>
        <p:spPr>
          <a:xfrm>
            <a:off x="4110362" y="2693253"/>
            <a:ext cx="4277988" cy="1826946"/>
          </a:xfrm>
          <a:prstGeom prst="rect">
            <a:avLst/>
          </a:prstGeom>
          <a:solidFill>
            <a:schemeClr val="bg1"/>
          </a:solidFill>
          <a:ln w="38100">
            <a:solidFill>
              <a:srgbClr val="00649C"/>
            </a:solidFill>
          </a:ln>
        </p:spPr>
        <p:txBody>
          <a:bodyPr wrap="square" lIns="576000" tIns="0" rIns="108000" bIns="0" anchor="ctr">
            <a:noAutofit/>
          </a:bodyPr>
          <a:lstStyle/>
          <a:p>
            <a:pPr>
              <a:lnSpc>
                <a:spcPct val="100000"/>
              </a:lnSpc>
              <a:spcBef>
                <a:spcPct val="0"/>
              </a:spcBef>
              <a:buFontTx/>
              <a:buNone/>
            </a:pPr>
            <a:r>
              <a:rPr lang="en-GB" altLang="en-US" dirty="0"/>
              <a:t>The coronation happens a number of months after ascension. This is because there needs to be time for a period of mourning where the country thinks about the monarch that has died.</a:t>
            </a:r>
          </a:p>
        </p:txBody>
      </p:sp>
      <p:sp>
        <p:nvSpPr>
          <p:cNvPr id="11" name="Rectangle 10"/>
          <p:cNvSpPr/>
          <p:nvPr/>
        </p:nvSpPr>
        <p:spPr>
          <a:xfrm>
            <a:off x="4110362" y="2693253"/>
            <a:ext cx="4277988" cy="1826946"/>
          </a:xfrm>
          <a:prstGeom prst="rect">
            <a:avLst/>
          </a:prstGeom>
          <a:solidFill>
            <a:schemeClr val="bg1"/>
          </a:solidFill>
          <a:ln w="38100">
            <a:solidFill>
              <a:srgbClr val="00649C"/>
            </a:solidFill>
          </a:ln>
        </p:spPr>
        <p:txBody>
          <a:bodyPr wrap="square" lIns="576000" tIns="0" rIns="288000" bIns="0" anchor="ctr">
            <a:noAutofit/>
          </a:bodyPr>
          <a:lstStyle/>
          <a:p>
            <a:pPr>
              <a:lnSpc>
                <a:spcPct val="100000"/>
              </a:lnSpc>
              <a:spcBef>
                <a:spcPct val="0"/>
              </a:spcBef>
              <a:buFontTx/>
              <a:buNone/>
            </a:pPr>
            <a:r>
              <a:rPr lang="en-GB" altLang="en-US" dirty="0"/>
              <a:t>A coronation is also a massive event that needs an awful lot of planning so there needs to be plenty of time for the organisation.</a:t>
            </a:r>
          </a:p>
        </p:txBody>
      </p:sp>
      <p:pic>
        <p:nvPicPr>
          <p:cNvPr id="10" name="Picture 9" descr="File:Coronation of George V 1911 2.jpg"/>
          <p:cNvPicPr>
            <a:picLocks noChangeAspect="1" noChangeArrowheads="1"/>
          </p:cNvPicPr>
          <p:nvPr/>
        </p:nvPicPr>
        <p:blipFill rotWithShape="1">
          <a:blip r:embed="rId2">
            <a:extLst>
              <a:ext uri="{28A0092B-C50C-407E-A947-70E740481C1C}">
                <a14:useLocalDpi xmlns:a14="http://schemas.microsoft.com/office/drawing/2010/main" val="0"/>
              </a:ext>
            </a:extLst>
          </a:blip>
          <a:srcRect r="21128"/>
          <a:stretch/>
        </p:blipFill>
        <p:spPr bwMode="auto">
          <a:xfrm>
            <a:off x="755650" y="2430621"/>
            <a:ext cx="3816350" cy="366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20"/>
          <p:cNvSpPr>
            <a:spLocks noGrp="1"/>
          </p:cNvSpPr>
          <p:nvPr>
            <p:ph type="title"/>
          </p:nvPr>
        </p:nvSpPr>
        <p:spPr>
          <a:xfrm>
            <a:off x="461962" y="765175"/>
            <a:ext cx="8220075" cy="850561"/>
          </a:xfrm>
          <a:prstGeom prst="roundRect">
            <a:avLst>
              <a:gd name="adj" fmla="val 0"/>
            </a:avLst>
          </a:prstGeom>
          <a:solidFill>
            <a:srgbClr val="00649C"/>
          </a:solidFill>
        </p:spPr>
        <p:txBody>
          <a:bodyPr/>
          <a:lstStyle/>
          <a:p>
            <a:r>
              <a:rPr lang="en-GB" sz="3600" dirty="0">
                <a:solidFill>
                  <a:schemeClr val="bg1"/>
                </a:solidFill>
                <a:latin typeface="+mn-lt"/>
              </a:rPr>
              <a:t>What Is a Coronation?</a:t>
            </a:r>
          </a:p>
        </p:txBody>
      </p:sp>
      <p:sp>
        <p:nvSpPr>
          <p:cNvPr id="5" name="Rectangle 4"/>
          <p:cNvSpPr/>
          <p:nvPr/>
        </p:nvSpPr>
        <p:spPr>
          <a:xfrm>
            <a:off x="755649" y="1746179"/>
            <a:ext cx="7632700" cy="553998"/>
          </a:xfrm>
          <a:prstGeom prst="rect">
            <a:avLst/>
          </a:prstGeom>
        </p:spPr>
        <p:txBody>
          <a:bodyPr wrap="square" lIns="0" tIns="0" rIns="0" bIns="0">
            <a:spAutoFit/>
          </a:bodyPr>
          <a:lstStyle/>
          <a:p>
            <a:pPr algn="ctr">
              <a:lnSpc>
                <a:spcPct val="100000"/>
              </a:lnSpc>
              <a:spcBef>
                <a:spcPct val="0"/>
              </a:spcBef>
              <a:buFontTx/>
              <a:buNone/>
            </a:pPr>
            <a:r>
              <a:rPr lang="en-GB" altLang="en-US" dirty="0"/>
              <a:t>A new king or queen becomes the monarch at the very second that the previous monarch dies or abdicates (stands down). This is called ascension.</a:t>
            </a:r>
          </a:p>
        </p:txBody>
      </p:sp>
    </p:spTree>
    <p:extLst>
      <p:ext uri="{BB962C8B-B14F-4D97-AF65-F5344CB8AC3E}">
        <p14:creationId xmlns:p14="http://schemas.microsoft.com/office/powerpoint/2010/main" val="398931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4644" r="14644"/>
          <a:stretch/>
        </p:blipFill>
        <p:spPr>
          <a:xfrm>
            <a:off x="2933384" y="2798594"/>
            <a:ext cx="3277232" cy="3277232"/>
          </a:xfrm>
          <a:prstGeom prst="flowChartConnector">
            <a:avLst/>
          </a:prstGeom>
        </p:spPr>
      </p:pic>
      <p:sp>
        <p:nvSpPr>
          <p:cNvPr id="21" name="Title 20"/>
          <p:cNvSpPr>
            <a:spLocks noGrp="1"/>
          </p:cNvSpPr>
          <p:nvPr>
            <p:ph type="title"/>
          </p:nvPr>
        </p:nvSpPr>
        <p:spPr>
          <a:xfrm>
            <a:off x="461962" y="765175"/>
            <a:ext cx="8220075" cy="850561"/>
          </a:xfrm>
          <a:prstGeom prst="roundRect">
            <a:avLst>
              <a:gd name="adj" fmla="val 0"/>
            </a:avLst>
          </a:prstGeom>
          <a:solidFill>
            <a:srgbClr val="00649C"/>
          </a:solidFill>
        </p:spPr>
        <p:txBody>
          <a:bodyPr/>
          <a:lstStyle/>
          <a:p>
            <a:r>
              <a:rPr lang="en-GB" sz="3200" dirty="0">
                <a:solidFill>
                  <a:schemeClr val="bg1"/>
                </a:solidFill>
                <a:latin typeface="+mn-lt"/>
              </a:rPr>
              <a:t>Where Does the Coronation Take Place?</a:t>
            </a:r>
          </a:p>
        </p:txBody>
      </p:sp>
      <p:sp>
        <p:nvSpPr>
          <p:cNvPr id="5" name="Rectangle 4"/>
          <p:cNvSpPr/>
          <p:nvPr/>
        </p:nvSpPr>
        <p:spPr>
          <a:xfrm>
            <a:off x="755649" y="1746179"/>
            <a:ext cx="7632700" cy="1107996"/>
          </a:xfrm>
          <a:prstGeom prst="rect">
            <a:avLst/>
          </a:prstGeom>
        </p:spPr>
        <p:txBody>
          <a:bodyPr wrap="square" lIns="0" tIns="0" rIns="0" bIns="0">
            <a:spAutoFit/>
          </a:bodyPr>
          <a:lstStyle/>
          <a:p>
            <a:pPr algn="ctr">
              <a:lnSpc>
                <a:spcPct val="100000"/>
              </a:lnSpc>
              <a:spcBef>
                <a:spcPct val="0"/>
              </a:spcBef>
              <a:buFontTx/>
              <a:buNone/>
            </a:pPr>
            <a:r>
              <a:rPr lang="en-GB" altLang="en-US" dirty="0"/>
              <a:t>For the past 900 years, the coronation of the British </a:t>
            </a:r>
            <a:br>
              <a:rPr lang="en-GB" altLang="en-US" dirty="0"/>
            </a:br>
            <a:r>
              <a:rPr lang="en-GB" altLang="en-US" dirty="0"/>
              <a:t>monarch has taken place in Westminster Abbey.</a:t>
            </a:r>
          </a:p>
          <a:p>
            <a:pPr algn="ctr">
              <a:spcBef>
                <a:spcPct val="0"/>
              </a:spcBef>
            </a:pPr>
            <a:r>
              <a:rPr lang="en-GB" altLang="en-US" dirty="0"/>
              <a:t> In 1066, Harold II was the first to be crowned there. </a:t>
            </a:r>
          </a:p>
          <a:p>
            <a:pPr algn="ctr">
              <a:lnSpc>
                <a:spcPct val="100000"/>
              </a:lnSpc>
              <a:spcBef>
                <a:spcPct val="0"/>
              </a:spcBef>
              <a:buFontTx/>
              <a:buNone/>
            </a:pPr>
            <a:endParaRPr lang="en-GB" altLang="en-US" dirty="0"/>
          </a:p>
        </p:txBody>
      </p:sp>
      <p:sp>
        <p:nvSpPr>
          <p:cNvPr id="2" name="Oval 1"/>
          <p:cNvSpPr/>
          <p:nvPr/>
        </p:nvSpPr>
        <p:spPr>
          <a:xfrm>
            <a:off x="2933384" y="2798594"/>
            <a:ext cx="3277232" cy="3277232"/>
          </a:xfrm>
          <a:prstGeom prst="ellipse">
            <a:avLst/>
          </a:prstGeom>
          <a:noFill/>
          <a:ln w="38100">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7162" y="4037033"/>
            <a:ext cx="6116715" cy="2086864"/>
          </a:xfrm>
          <a:prstGeom prst="rect">
            <a:avLst/>
          </a:prstGeom>
        </p:spPr>
      </p:pic>
    </p:spTree>
    <p:extLst>
      <p:ext uri="{BB962C8B-B14F-4D97-AF65-F5344CB8AC3E}">
        <p14:creationId xmlns:p14="http://schemas.microsoft.com/office/powerpoint/2010/main" val="1396087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File:Archbishop of Canterbury (32195477582) (cropped).jpg"/>
          <p:cNvPicPr>
            <a:picLocks noChangeAspect="1" noChangeArrowheads="1"/>
          </p:cNvPicPr>
          <p:nvPr/>
        </p:nvPicPr>
        <p:blipFill rotWithShape="1">
          <a:blip r:embed="rId2">
            <a:extLst>
              <a:ext uri="{28A0092B-C50C-407E-A947-70E740481C1C}">
                <a14:useLocalDpi xmlns:a14="http://schemas.microsoft.com/office/drawing/2010/main" val="0"/>
              </a:ext>
            </a:extLst>
          </a:blip>
          <a:srcRect l="6626" t="2313" r="1369" b="22721"/>
          <a:stretch/>
        </p:blipFill>
        <p:spPr bwMode="auto">
          <a:xfrm>
            <a:off x="3308673" y="2707619"/>
            <a:ext cx="2526654" cy="2526654"/>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20"/>
          <p:cNvSpPr>
            <a:spLocks noGrp="1"/>
          </p:cNvSpPr>
          <p:nvPr>
            <p:ph type="title"/>
          </p:nvPr>
        </p:nvSpPr>
        <p:spPr>
          <a:xfrm>
            <a:off x="461962" y="765175"/>
            <a:ext cx="8220075" cy="850561"/>
          </a:xfrm>
          <a:prstGeom prst="roundRect">
            <a:avLst>
              <a:gd name="adj" fmla="val 0"/>
            </a:avLst>
          </a:prstGeom>
          <a:solidFill>
            <a:srgbClr val="00649C"/>
          </a:solidFill>
        </p:spPr>
        <p:txBody>
          <a:bodyPr/>
          <a:lstStyle/>
          <a:p>
            <a:r>
              <a:rPr lang="en-GB" sz="3600" dirty="0">
                <a:solidFill>
                  <a:schemeClr val="bg1"/>
                </a:solidFill>
                <a:latin typeface="+mn-lt"/>
              </a:rPr>
              <a:t>Who Leads the Coronation?</a:t>
            </a:r>
          </a:p>
        </p:txBody>
      </p:sp>
      <p:sp>
        <p:nvSpPr>
          <p:cNvPr id="5" name="Rectangle 4"/>
          <p:cNvSpPr/>
          <p:nvPr/>
        </p:nvSpPr>
        <p:spPr>
          <a:xfrm>
            <a:off x="755649" y="1746179"/>
            <a:ext cx="7632700" cy="830997"/>
          </a:xfrm>
          <a:prstGeom prst="rect">
            <a:avLst/>
          </a:prstGeom>
        </p:spPr>
        <p:txBody>
          <a:bodyPr wrap="square" lIns="0" tIns="0" rIns="0" bIns="0">
            <a:spAutoFit/>
          </a:bodyPr>
          <a:lstStyle/>
          <a:p>
            <a:pPr algn="ctr">
              <a:lnSpc>
                <a:spcPct val="100000"/>
              </a:lnSpc>
              <a:spcBef>
                <a:spcPct val="0"/>
              </a:spcBef>
              <a:buFontTx/>
              <a:buNone/>
            </a:pPr>
            <a:r>
              <a:rPr lang="en-GB" altLang="en-US" dirty="0"/>
              <a:t>Since 1066, the ceremony has nearly always been done by the Archbishop of Canterbury. This is the leader of the Church of England and this post is currently held by a man called Justin </a:t>
            </a:r>
            <a:r>
              <a:rPr lang="en-GB" altLang="en-US" dirty="0" err="1"/>
              <a:t>Welby</a:t>
            </a:r>
            <a:r>
              <a:rPr lang="en-GB" altLang="en-US" dirty="0"/>
              <a:t>.</a:t>
            </a:r>
          </a:p>
        </p:txBody>
      </p:sp>
      <p:sp>
        <p:nvSpPr>
          <p:cNvPr id="13" name="Oval 12"/>
          <p:cNvSpPr/>
          <p:nvPr/>
        </p:nvSpPr>
        <p:spPr>
          <a:xfrm>
            <a:off x="3299795" y="2707620"/>
            <a:ext cx="2526654" cy="2526654"/>
          </a:xfrm>
          <a:prstGeom prst="ellipse">
            <a:avLst/>
          </a:prstGeom>
          <a:noFill/>
          <a:ln w="38100">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64527" y="5320718"/>
            <a:ext cx="7632700" cy="772107"/>
          </a:xfrm>
          <a:prstGeom prst="rect">
            <a:avLst/>
          </a:prstGeom>
          <a:solidFill>
            <a:srgbClr val="00649C">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lnSpc>
                <a:spcPct val="100000"/>
              </a:lnSpc>
              <a:spcBef>
                <a:spcPct val="0"/>
              </a:spcBef>
              <a:buFontTx/>
              <a:buNone/>
            </a:pPr>
            <a:r>
              <a:rPr lang="en-GB" altLang="en-US" dirty="0">
                <a:solidFill>
                  <a:schemeClr val="bg1"/>
                </a:solidFill>
              </a:rPr>
              <a:t>Geoffrey Fisher was the Archbishop who led the </a:t>
            </a:r>
            <a:br>
              <a:rPr lang="en-GB" altLang="en-US" dirty="0">
                <a:solidFill>
                  <a:schemeClr val="bg1"/>
                </a:solidFill>
              </a:rPr>
            </a:br>
            <a:r>
              <a:rPr lang="en-GB" altLang="en-US" dirty="0">
                <a:solidFill>
                  <a:schemeClr val="bg1"/>
                </a:solidFill>
              </a:rPr>
              <a:t>coronation ceremony when Queen Elizabeth II was crowned.</a:t>
            </a:r>
          </a:p>
        </p:txBody>
      </p:sp>
    </p:spTree>
    <p:extLst>
      <p:ext uri="{BB962C8B-B14F-4D97-AF65-F5344CB8AC3E}">
        <p14:creationId xmlns:p14="http://schemas.microsoft.com/office/powerpoint/2010/main" val="243839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55650" y="4212722"/>
            <a:ext cx="4630167" cy="1880103"/>
          </a:xfrm>
          <a:prstGeom prst="rect">
            <a:avLst/>
          </a:prstGeom>
          <a:solidFill>
            <a:schemeClr val="bg1"/>
          </a:solidFill>
          <a:ln w="38100">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tx1"/>
                </a:solidFill>
              </a:rPr>
              <a:t>Then, the sovereign sits in King Edward’s Chair (made in 1300) where he or she is ‘anointed, blessed and consecrated’ by the Archbishop. During this part, holy oil is put on the sovereign’s hands, chest and head.</a:t>
            </a:r>
          </a:p>
        </p:txBody>
      </p:sp>
      <p:sp>
        <p:nvSpPr>
          <p:cNvPr id="9" name="Rectangle 8"/>
          <p:cNvSpPr/>
          <p:nvPr/>
        </p:nvSpPr>
        <p:spPr>
          <a:xfrm>
            <a:off x="755650" y="4222506"/>
            <a:ext cx="4630167" cy="1870319"/>
          </a:xfrm>
          <a:prstGeom prst="rect">
            <a:avLst/>
          </a:prstGeom>
          <a:solidFill>
            <a:schemeClr val="bg1"/>
          </a:solidFill>
          <a:ln w="38100">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nSpc>
                <a:spcPct val="100000"/>
              </a:lnSpc>
              <a:spcBef>
                <a:spcPct val="0"/>
              </a:spcBef>
              <a:buFontTx/>
              <a:buNone/>
            </a:pPr>
            <a:r>
              <a:rPr lang="en-GB" altLang="en-US" dirty="0">
                <a:solidFill>
                  <a:schemeClr val="tx1"/>
                </a:solidFill>
              </a:rPr>
              <a:t>After the anointing, the sovereign is given the orb and sceptres before having the crown placed on their head. These are known as the Crown Jewels.</a:t>
            </a:r>
          </a:p>
        </p:txBody>
      </p:sp>
      <p:sp>
        <p:nvSpPr>
          <p:cNvPr id="15" name="Rectangle 14"/>
          <p:cNvSpPr/>
          <p:nvPr/>
        </p:nvSpPr>
        <p:spPr>
          <a:xfrm>
            <a:off x="755649" y="2870396"/>
            <a:ext cx="4630167" cy="1049106"/>
          </a:xfrm>
          <a:prstGeom prst="rect">
            <a:avLst/>
          </a:prstGeom>
          <a:solidFill>
            <a:srgbClr val="00649C">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bg1"/>
                </a:solidFill>
              </a:rPr>
              <a:t>The sovereign (king or queen) makes an important promise called the Coronation Oath.</a:t>
            </a:r>
          </a:p>
        </p:txBody>
      </p:sp>
      <p:sp>
        <p:nvSpPr>
          <p:cNvPr id="21" name="Title 20"/>
          <p:cNvSpPr>
            <a:spLocks noGrp="1"/>
          </p:cNvSpPr>
          <p:nvPr>
            <p:ph type="title"/>
          </p:nvPr>
        </p:nvSpPr>
        <p:spPr>
          <a:xfrm>
            <a:off x="461962" y="765175"/>
            <a:ext cx="8220075" cy="850561"/>
          </a:xfrm>
          <a:prstGeom prst="roundRect">
            <a:avLst>
              <a:gd name="adj" fmla="val 0"/>
            </a:avLst>
          </a:prstGeom>
          <a:solidFill>
            <a:srgbClr val="00649C"/>
          </a:solidFill>
        </p:spPr>
        <p:txBody>
          <a:bodyPr/>
          <a:lstStyle/>
          <a:p>
            <a:r>
              <a:rPr lang="en-GB" sz="3600" dirty="0">
                <a:solidFill>
                  <a:schemeClr val="bg1"/>
                </a:solidFill>
                <a:latin typeface="+mn-lt"/>
              </a:rPr>
              <a:t>What Happens at the Coronation?</a:t>
            </a:r>
          </a:p>
        </p:txBody>
      </p:sp>
      <p:sp>
        <p:nvSpPr>
          <p:cNvPr id="5" name="Rectangle 4"/>
          <p:cNvSpPr/>
          <p:nvPr/>
        </p:nvSpPr>
        <p:spPr>
          <a:xfrm>
            <a:off x="755649" y="1746179"/>
            <a:ext cx="3816351" cy="830997"/>
          </a:xfrm>
          <a:prstGeom prst="rect">
            <a:avLst/>
          </a:prstGeom>
        </p:spPr>
        <p:txBody>
          <a:bodyPr wrap="square" lIns="108000" tIns="0" rIns="0" bIns="0">
            <a:spAutoFit/>
          </a:bodyPr>
          <a:lstStyle/>
          <a:p>
            <a:pPr>
              <a:lnSpc>
                <a:spcPct val="100000"/>
              </a:lnSpc>
              <a:spcBef>
                <a:spcPct val="0"/>
              </a:spcBef>
              <a:buFontTx/>
              <a:buNone/>
            </a:pPr>
            <a:r>
              <a:rPr lang="en-GB" altLang="en-US" dirty="0"/>
              <a:t>The coronation service for the British monarch has been the same for around 1000 years.</a:t>
            </a:r>
          </a:p>
        </p:txBody>
      </p:sp>
      <p:pic>
        <p:nvPicPr>
          <p:cNvPr id="7" name="Picture 7" descr="https://upload.wikimedia.org/wikipedia/commons/f/fe/Edward_VII_coronation_oath_19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5581" y="1615736"/>
            <a:ext cx="3132769" cy="449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255580" y="5068658"/>
            <a:ext cx="3132769" cy="1049106"/>
          </a:xfrm>
          <a:prstGeom prst="rect">
            <a:avLst/>
          </a:prstGeom>
          <a:solidFill>
            <a:srgbClr val="00649C">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lnSpc>
                <a:spcPct val="100000"/>
              </a:lnSpc>
              <a:spcBef>
                <a:spcPct val="0"/>
              </a:spcBef>
              <a:buFontTx/>
              <a:buNone/>
            </a:pPr>
            <a:r>
              <a:rPr lang="en-GB" altLang="en-US" dirty="0">
                <a:solidFill>
                  <a:schemeClr val="bg1"/>
                </a:solidFill>
              </a:rPr>
              <a:t>This is Edward VII taking the Coronation </a:t>
            </a:r>
            <a:br>
              <a:rPr lang="en-GB" altLang="en-US" dirty="0">
                <a:solidFill>
                  <a:schemeClr val="bg1"/>
                </a:solidFill>
              </a:rPr>
            </a:br>
            <a:r>
              <a:rPr lang="en-GB" altLang="en-US" dirty="0">
                <a:solidFill>
                  <a:schemeClr val="bg1"/>
                </a:solidFill>
              </a:rPr>
              <a:t>Oath in 1902.</a:t>
            </a:r>
          </a:p>
        </p:txBody>
      </p:sp>
    </p:spTree>
    <p:extLst>
      <p:ext uri="{BB962C8B-B14F-4D97-AF65-F5344CB8AC3E}">
        <p14:creationId xmlns:p14="http://schemas.microsoft.com/office/powerpoint/2010/main" val="283498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55650" y="3642557"/>
            <a:ext cx="7373367" cy="1049106"/>
          </a:xfrm>
          <a:prstGeom prst="rect">
            <a:avLst/>
          </a:prstGeom>
          <a:solidFill>
            <a:srgbClr val="00649C">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0" bIns="108000" rtlCol="0" anchor="ctr">
            <a:spAutoFit/>
          </a:bodyPr>
          <a:lstStyle/>
          <a:p>
            <a:pPr>
              <a:defRPr/>
            </a:pPr>
            <a:r>
              <a:rPr lang="en-GB" altLang="en-US" dirty="0"/>
              <a:t>The monarch has two sceptres – one with a cross to represent their powers as the monarch and the other topped with a dove representing the holy ghost.</a:t>
            </a:r>
            <a:endParaRPr lang="en-GB" dirty="0"/>
          </a:p>
        </p:txBody>
      </p:sp>
      <p:sp>
        <p:nvSpPr>
          <p:cNvPr id="12" name="Rectangle 11"/>
          <p:cNvSpPr/>
          <p:nvPr/>
        </p:nvSpPr>
        <p:spPr>
          <a:xfrm>
            <a:off x="755649" y="2379894"/>
            <a:ext cx="7373367" cy="1049106"/>
          </a:xfrm>
          <a:prstGeom prst="rect">
            <a:avLst/>
          </a:prstGeom>
          <a:solidFill>
            <a:srgbClr val="00649C">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0" bIns="108000" rtlCol="0" anchor="ctr">
            <a:spAutoFit/>
          </a:bodyPr>
          <a:lstStyle/>
          <a:p>
            <a:pPr>
              <a:defRPr/>
            </a:pPr>
            <a:r>
              <a:rPr lang="en-GB" dirty="0"/>
              <a:t>The royal crown is a symbol of power and authority, of triumph, victory, legitimacy, </a:t>
            </a:r>
            <a:r>
              <a:rPr lang="en-GB" dirty="0" err="1"/>
              <a:t>honor</a:t>
            </a:r>
            <a:r>
              <a:rPr lang="en-GB" dirty="0"/>
              <a:t>, and glory, but of resurrection, immortality and righteousness as well.</a:t>
            </a:r>
          </a:p>
        </p:txBody>
      </p:sp>
      <p:sp>
        <p:nvSpPr>
          <p:cNvPr id="9" name="Rectangle 8"/>
          <p:cNvSpPr/>
          <p:nvPr/>
        </p:nvSpPr>
        <p:spPr>
          <a:xfrm>
            <a:off x="755650" y="5043719"/>
            <a:ext cx="7163054" cy="1049106"/>
          </a:xfrm>
          <a:prstGeom prst="rect">
            <a:avLst/>
          </a:prstGeom>
          <a:solidFill>
            <a:srgbClr val="00649C">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900000" bIns="108000" rtlCol="0" anchor="ctr">
            <a:spAutoFit/>
          </a:bodyPr>
          <a:lstStyle/>
          <a:p>
            <a:pPr>
              <a:defRPr/>
            </a:pPr>
            <a:r>
              <a:rPr lang="en-GB" altLang="en-US" dirty="0"/>
              <a:t>The orb represents the world and the cross represents God. Traditionally, the monarch has been God’s representative on earth. </a:t>
            </a:r>
            <a:endParaRPr lang="en-GB" dirty="0"/>
          </a:p>
        </p:txBody>
      </p:sp>
      <p:sp>
        <p:nvSpPr>
          <p:cNvPr id="21" name="Title 20"/>
          <p:cNvSpPr>
            <a:spLocks noGrp="1"/>
          </p:cNvSpPr>
          <p:nvPr>
            <p:ph type="title"/>
          </p:nvPr>
        </p:nvSpPr>
        <p:spPr>
          <a:xfrm>
            <a:off x="461962" y="765175"/>
            <a:ext cx="8220075" cy="850561"/>
          </a:xfrm>
          <a:prstGeom prst="roundRect">
            <a:avLst>
              <a:gd name="adj" fmla="val 0"/>
            </a:avLst>
          </a:prstGeom>
          <a:solidFill>
            <a:srgbClr val="00649C"/>
          </a:solidFill>
        </p:spPr>
        <p:txBody>
          <a:bodyPr/>
          <a:lstStyle/>
          <a:p>
            <a:r>
              <a:rPr lang="en-GB" sz="3600" dirty="0">
                <a:solidFill>
                  <a:schemeClr val="bg1"/>
                </a:solidFill>
                <a:latin typeface="+mn-lt"/>
              </a:rPr>
              <a:t>The Crown Jewels</a:t>
            </a:r>
          </a:p>
        </p:txBody>
      </p:sp>
      <p:sp>
        <p:nvSpPr>
          <p:cNvPr id="5" name="Rectangle 4"/>
          <p:cNvSpPr/>
          <p:nvPr/>
        </p:nvSpPr>
        <p:spPr>
          <a:xfrm>
            <a:off x="755649" y="1746179"/>
            <a:ext cx="7632701" cy="553998"/>
          </a:xfrm>
          <a:prstGeom prst="rect">
            <a:avLst/>
          </a:prstGeom>
        </p:spPr>
        <p:txBody>
          <a:bodyPr wrap="square" lIns="0" tIns="0" rIns="0" bIns="0">
            <a:spAutoFit/>
          </a:bodyPr>
          <a:lstStyle/>
          <a:p>
            <a:pPr algn="ctr">
              <a:lnSpc>
                <a:spcPct val="100000"/>
              </a:lnSpc>
              <a:spcBef>
                <a:spcPct val="0"/>
              </a:spcBef>
              <a:buFontTx/>
              <a:buNone/>
            </a:pPr>
            <a:r>
              <a:rPr lang="en-GB" altLang="en-US" dirty="0"/>
              <a:t>The Crown Jewels are kept in the Tower of London and made up of the orb, sceptres and the crown itself.</a:t>
            </a:r>
          </a:p>
        </p:txBody>
      </p:sp>
      <p:pic>
        <p:nvPicPr>
          <p:cNvPr id="2" name="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6595" y="4416552"/>
            <a:ext cx="1069436" cy="1676273"/>
          </a:xfrm>
          <a:prstGeom prst="rect">
            <a:avLst/>
          </a:prstGeom>
        </p:spPr>
      </p:pic>
      <p:pic>
        <p:nvPicPr>
          <p:cNvPr id="4" name="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8057" y="2182222"/>
            <a:ext cx="986193" cy="1246778"/>
          </a:xfrm>
          <a:prstGeom prst="rect">
            <a:avLst/>
          </a:prstGeom>
        </p:spPr>
      </p:pic>
      <p:pic>
        <p:nvPicPr>
          <p:cNvPr id="6" name="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0513">
            <a:off x="7372778" y="3721921"/>
            <a:ext cx="1207560" cy="401708"/>
          </a:xfrm>
          <a:prstGeom prst="rect">
            <a:avLst/>
          </a:prstGeom>
        </p:spPr>
      </p:pic>
    </p:spTree>
    <p:extLst>
      <p:ext uri="{BB962C8B-B14F-4D97-AF65-F5344CB8AC3E}">
        <p14:creationId xmlns:p14="http://schemas.microsoft.com/office/powerpoint/2010/main" val="3048276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nextCondLst>
                <p:cond evt="onClick" delay="0">
                  <p:tgtEl>
                    <p:spTgt spid="2"/>
                  </p:tgtEl>
                </p:cond>
              </p:nextCondLst>
            </p:seq>
          </p:childTnLst>
        </p:cTn>
      </p:par>
    </p:tnLst>
    <p:bldLst>
      <p:bldP spid="13" grpId="0" animBg="1"/>
      <p:bldP spid="12"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55648" y="3874454"/>
            <a:ext cx="6897880" cy="956773"/>
          </a:xfrm>
          <a:prstGeom prst="rect">
            <a:avLst/>
          </a:prstGeom>
          <a:solidFill>
            <a:srgbClr val="00649C">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720000" bIns="108000" rtlCol="0" anchor="ctr">
            <a:spAutoFit/>
          </a:bodyPr>
          <a:lstStyle/>
          <a:p>
            <a:pPr>
              <a:lnSpc>
                <a:spcPct val="100000"/>
              </a:lnSpc>
              <a:spcBef>
                <a:spcPct val="0"/>
              </a:spcBef>
              <a:buFontTx/>
              <a:buNone/>
            </a:pPr>
            <a:r>
              <a:rPr lang="en-GB" altLang="en-US" sz="1600" dirty="0">
                <a:solidFill>
                  <a:schemeClr val="bg1"/>
                </a:solidFill>
              </a:rPr>
              <a:t>It weighs 4 tonnes and is pulled by eight horses. Most royals who ride in it have reportedly complained about how uncomfortable it is as it’s not a smooth ride! </a:t>
            </a:r>
          </a:p>
        </p:txBody>
      </p:sp>
      <p:sp>
        <p:nvSpPr>
          <p:cNvPr id="14" name="Rectangle 13"/>
          <p:cNvSpPr/>
          <p:nvPr/>
        </p:nvSpPr>
        <p:spPr>
          <a:xfrm>
            <a:off x="755648" y="2701262"/>
            <a:ext cx="6897880" cy="956773"/>
          </a:xfrm>
          <a:prstGeom prst="rect">
            <a:avLst/>
          </a:prstGeom>
          <a:solidFill>
            <a:srgbClr val="00649C">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0" bIns="108000" rtlCol="0" anchor="ctr">
            <a:spAutoFit/>
          </a:bodyPr>
          <a:lstStyle/>
          <a:p>
            <a:pPr>
              <a:lnSpc>
                <a:spcPct val="100000"/>
              </a:lnSpc>
              <a:spcBef>
                <a:spcPct val="0"/>
              </a:spcBef>
              <a:buFontTx/>
              <a:buNone/>
            </a:pPr>
            <a:r>
              <a:rPr lang="en-GB" altLang="en-US" sz="1600" dirty="0">
                <a:solidFill>
                  <a:schemeClr val="bg1"/>
                </a:solidFill>
              </a:rPr>
              <a:t>The Gold State Coach was commissioned in 1760 for the coronation of George III but it took so long to make that it was first used in the coronation of George IV and has been used at every one ever since.</a:t>
            </a:r>
          </a:p>
        </p:txBody>
      </p:sp>
      <p:sp>
        <p:nvSpPr>
          <p:cNvPr id="21" name="Title 20"/>
          <p:cNvSpPr>
            <a:spLocks noGrp="1"/>
          </p:cNvSpPr>
          <p:nvPr>
            <p:ph type="title"/>
          </p:nvPr>
        </p:nvSpPr>
        <p:spPr>
          <a:xfrm>
            <a:off x="461962" y="765175"/>
            <a:ext cx="8220075" cy="850561"/>
          </a:xfrm>
          <a:prstGeom prst="roundRect">
            <a:avLst>
              <a:gd name="adj" fmla="val 0"/>
            </a:avLst>
          </a:prstGeom>
          <a:solidFill>
            <a:srgbClr val="00649C"/>
          </a:solidFill>
        </p:spPr>
        <p:txBody>
          <a:bodyPr/>
          <a:lstStyle/>
          <a:p>
            <a:r>
              <a:rPr lang="en-GB" sz="3600" dirty="0">
                <a:solidFill>
                  <a:schemeClr val="bg1"/>
                </a:solidFill>
                <a:latin typeface="+mn-lt"/>
              </a:rPr>
              <a:t>Other Significant Items?</a:t>
            </a:r>
          </a:p>
        </p:txBody>
      </p:sp>
      <p:sp>
        <p:nvSpPr>
          <p:cNvPr id="5" name="Rectangle 4"/>
          <p:cNvSpPr/>
          <p:nvPr/>
        </p:nvSpPr>
        <p:spPr>
          <a:xfrm>
            <a:off x="755649" y="1746179"/>
            <a:ext cx="7695893" cy="738664"/>
          </a:xfrm>
          <a:prstGeom prst="rect">
            <a:avLst/>
          </a:prstGeom>
        </p:spPr>
        <p:txBody>
          <a:bodyPr wrap="square" lIns="108000" tIns="0" rIns="0" bIns="0">
            <a:spAutoFit/>
          </a:bodyPr>
          <a:lstStyle/>
          <a:p>
            <a:pPr>
              <a:lnSpc>
                <a:spcPct val="100000"/>
              </a:lnSpc>
              <a:spcBef>
                <a:spcPct val="0"/>
              </a:spcBef>
              <a:buFontTx/>
              <a:buNone/>
              <a:defRPr/>
            </a:pPr>
            <a:r>
              <a:rPr lang="en-GB" altLang="en-US" sz="1600" dirty="0"/>
              <a:t>A “coronation spoon” is used to anoint the monarch and has been used at every coronation since 1349. This is one of the only traditional items left from when royal items were destroyed after the defeat of Charles I in 1649.</a:t>
            </a:r>
          </a:p>
        </p:txBody>
      </p:sp>
      <p:pic>
        <p:nvPicPr>
          <p:cNvPr id="12" name="Picture 9" descr="File:Coronation Spoon.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7072197">
            <a:off x="5187381" y="3831051"/>
            <a:ext cx="3868737"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42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55650" y="2789157"/>
            <a:ext cx="4630167" cy="3230754"/>
          </a:xfrm>
          <a:prstGeom prst="rect">
            <a:avLst/>
          </a:prstGeom>
          <a:solidFill>
            <a:schemeClr val="bg1"/>
          </a:solidFill>
          <a:ln w="38100">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332000" bIns="108000" rtlCol="0" anchor="ctr">
            <a:noAutofit/>
          </a:bodyPr>
          <a:lstStyle/>
          <a:p>
            <a:pPr>
              <a:lnSpc>
                <a:spcPct val="100000"/>
              </a:lnSpc>
              <a:spcBef>
                <a:spcPct val="0"/>
              </a:spcBef>
              <a:buFontTx/>
              <a:buNone/>
            </a:pPr>
            <a:r>
              <a:rPr lang="en-GB" altLang="en-US" dirty="0">
                <a:solidFill>
                  <a:schemeClr val="tx1"/>
                </a:solidFill>
              </a:rPr>
              <a:t>One of the aims was to open it up to a wider public and, thanks to the railways, an estimated 400 000 people joined the people of London. Not only did they get to see the spectacle of two processions where Victoria travelled in the Gold State Coach but also got to visit the four-day long fair held in Hyde Park. </a:t>
            </a:r>
          </a:p>
        </p:txBody>
      </p:sp>
      <p:sp>
        <p:nvSpPr>
          <p:cNvPr id="4" name="Rectangle 3"/>
          <p:cNvSpPr/>
          <p:nvPr/>
        </p:nvSpPr>
        <p:spPr>
          <a:xfrm>
            <a:off x="755650" y="2789157"/>
            <a:ext cx="4156364" cy="3230754"/>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Ins="828000" rtlCol="0" anchor="ctr"/>
          <a:lstStyle/>
          <a:p>
            <a:pPr>
              <a:lnSpc>
                <a:spcPct val="100000"/>
              </a:lnSpc>
              <a:spcBef>
                <a:spcPct val="0"/>
              </a:spcBef>
              <a:buFontTx/>
              <a:buNone/>
            </a:pPr>
            <a:r>
              <a:rPr lang="en-GB" altLang="en-US" dirty="0">
                <a:solidFill>
                  <a:schemeClr val="bg1"/>
                </a:solidFill>
              </a:rPr>
              <a:t>Queen Victoria’s coronation is also known for the amount of mistakes and accidents in the five-hour long ceremony.</a:t>
            </a:r>
          </a:p>
        </p:txBody>
      </p:sp>
      <p:sp>
        <p:nvSpPr>
          <p:cNvPr id="21" name="Title 20"/>
          <p:cNvSpPr>
            <a:spLocks noGrp="1"/>
          </p:cNvSpPr>
          <p:nvPr>
            <p:ph type="title"/>
          </p:nvPr>
        </p:nvSpPr>
        <p:spPr>
          <a:xfrm>
            <a:off x="461962" y="765175"/>
            <a:ext cx="8220075" cy="850561"/>
          </a:xfrm>
          <a:prstGeom prst="roundRect">
            <a:avLst>
              <a:gd name="adj" fmla="val 0"/>
            </a:avLst>
          </a:prstGeom>
          <a:solidFill>
            <a:srgbClr val="00649C"/>
          </a:solidFill>
        </p:spPr>
        <p:txBody>
          <a:bodyPr/>
          <a:lstStyle/>
          <a:p>
            <a:r>
              <a:rPr lang="en-GB" sz="3600" dirty="0">
                <a:solidFill>
                  <a:schemeClr val="bg1"/>
                </a:solidFill>
                <a:latin typeface="+mn-lt"/>
              </a:rPr>
              <a:t>Queen Victoria’s Coronation</a:t>
            </a:r>
          </a:p>
        </p:txBody>
      </p:sp>
      <p:sp>
        <p:nvSpPr>
          <p:cNvPr id="5" name="Rectangle 4"/>
          <p:cNvSpPr/>
          <p:nvPr/>
        </p:nvSpPr>
        <p:spPr>
          <a:xfrm>
            <a:off x="755650" y="1746179"/>
            <a:ext cx="7632700" cy="830997"/>
          </a:xfrm>
          <a:prstGeom prst="rect">
            <a:avLst/>
          </a:prstGeom>
        </p:spPr>
        <p:txBody>
          <a:bodyPr wrap="square" lIns="0" tIns="0" rIns="0" bIns="0">
            <a:spAutoFit/>
          </a:bodyPr>
          <a:lstStyle/>
          <a:p>
            <a:pPr algn="ctr">
              <a:lnSpc>
                <a:spcPct val="100000"/>
              </a:lnSpc>
              <a:spcBef>
                <a:spcPct val="0"/>
              </a:spcBef>
              <a:buFontTx/>
              <a:buNone/>
            </a:pPr>
            <a:r>
              <a:rPr lang="en-GB" altLang="en-US" dirty="0"/>
              <a:t>The ascension of Queen Victoria was on 20</a:t>
            </a:r>
            <a:r>
              <a:rPr lang="en-GB" altLang="en-US" baseline="30000" dirty="0"/>
              <a:t>th</a:t>
            </a:r>
            <a:r>
              <a:rPr lang="en-GB" altLang="en-US" dirty="0"/>
              <a:t> June 1837 after the death of her uncle, William IV. Her coronation was held almost </a:t>
            </a:r>
            <a:br>
              <a:rPr lang="en-GB" altLang="en-US" dirty="0"/>
            </a:br>
            <a:r>
              <a:rPr lang="en-GB" altLang="en-US" dirty="0"/>
              <a:t>exactly a year later on the 28</a:t>
            </a:r>
            <a:r>
              <a:rPr lang="en-GB" altLang="en-US" baseline="30000" dirty="0"/>
              <a:t>th</a:t>
            </a:r>
            <a:r>
              <a:rPr lang="en-GB" altLang="en-US" dirty="0"/>
              <a:t> June 1838.</a:t>
            </a:r>
          </a:p>
        </p:txBody>
      </p:sp>
      <p:pic>
        <p:nvPicPr>
          <p:cNvPr id="10"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18647" r="7806"/>
          <a:stretch/>
        </p:blipFill>
        <p:spPr bwMode="auto">
          <a:xfrm>
            <a:off x="4315968" y="2707619"/>
            <a:ext cx="4072382" cy="339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492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50</TotalTime>
  <Words>1322</Words>
  <Application>Microsoft Office PowerPoint</Application>
  <PresentationFormat>On-screen Show (4:3)</PresentationFormat>
  <Paragraphs>64</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Twinkl</vt:lpstr>
      <vt:lpstr>Arial</vt:lpstr>
      <vt:lpstr>Calibri</vt:lpstr>
      <vt:lpstr>Office Theme</vt:lpstr>
      <vt:lpstr>PowerPoint Presentation</vt:lpstr>
      <vt:lpstr>What Is a Coronation?</vt:lpstr>
      <vt:lpstr>What Is a Coronation?</vt:lpstr>
      <vt:lpstr>Where Does the Coronation Take Place?</vt:lpstr>
      <vt:lpstr>Who Leads the Coronation?</vt:lpstr>
      <vt:lpstr>What Happens at the Coronation?</vt:lpstr>
      <vt:lpstr>The Crown Jewels</vt:lpstr>
      <vt:lpstr>Other Significant Items?</vt:lpstr>
      <vt:lpstr>Queen Victoria’s Coronation</vt:lpstr>
      <vt:lpstr>Queen Victoria’s Coronation</vt:lpstr>
      <vt:lpstr>Queen Victoria’s Coronation</vt:lpstr>
      <vt:lpstr>Queen Elizabeth II’s Coronation</vt:lpstr>
      <vt:lpstr>Queen Elizabeth II’s Coronation Oath</vt:lpstr>
      <vt:lpstr>Coronation Facts</vt:lpstr>
      <vt:lpstr>Why Not Try…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Twinkl-A2</cp:lastModifiedBy>
  <cp:revision>6</cp:revision>
  <dcterms:created xsi:type="dcterms:W3CDTF">2019-08-23T07:12:24Z</dcterms:created>
  <dcterms:modified xsi:type="dcterms:W3CDTF">2021-02-17T03:15:38Z</dcterms:modified>
</cp:coreProperties>
</file>