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 id="258"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E2AC00"/>
    <a:srgbClr val="FF3513"/>
    <a:srgbClr val="FF2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2E3926-520C-4310-8576-0A8E74BA5236}" v="11" dt="2025-12-12T16:13:30.5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033" autoAdjust="0"/>
  </p:normalViewPr>
  <p:slideViewPr>
    <p:cSldViewPr snapToGrid="0">
      <p:cViewPr varScale="1">
        <p:scale>
          <a:sx n="82" d="100"/>
          <a:sy n="82" d="100"/>
        </p:scale>
        <p:origin x="1277"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9312465 headteacher.2465" userId="3940eb96-1baa-44a7-bcc2-b74479dfc400" providerId="ADAL" clId="{385C0432-BC5E-47B2-98D0-3DC7271B7DD5}"/>
    <pc:docChg chg="custSel modSld">
      <pc:chgData name="9312465 headteacher.2465" userId="3940eb96-1baa-44a7-bcc2-b74479dfc400" providerId="ADAL" clId="{385C0432-BC5E-47B2-98D0-3DC7271B7DD5}" dt="2025-12-12T16:34:48.816" v="3950" actId="1076"/>
      <pc:docMkLst>
        <pc:docMk/>
      </pc:docMkLst>
      <pc:sldChg chg="modSp mod">
        <pc:chgData name="9312465 headteacher.2465" userId="3940eb96-1baa-44a7-bcc2-b74479dfc400" providerId="ADAL" clId="{385C0432-BC5E-47B2-98D0-3DC7271B7DD5}" dt="2025-12-12T16:11:51.268" v="2543" actId="207"/>
        <pc:sldMkLst>
          <pc:docMk/>
          <pc:sldMk cId="525933002" sldId="257"/>
        </pc:sldMkLst>
        <pc:spChg chg="mod">
          <ac:chgData name="9312465 headteacher.2465" userId="3940eb96-1baa-44a7-bcc2-b74479dfc400" providerId="ADAL" clId="{385C0432-BC5E-47B2-98D0-3DC7271B7DD5}" dt="2025-12-12T16:09:43.726" v="2408" actId="14100"/>
          <ac:spMkLst>
            <pc:docMk/>
            <pc:sldMk cId="525933002" sldId="257"/>
            <ac:spMk id="6" creationId="{5025D53E-1015-6B77-412E-1947BC06F4B5}"/>
          </ac:spMkLst>
        </pc:spChg>
        <pc:spChg chg="mod">
          <ac:chgData name="9312465 headteacher.2465" userId="3940eb96-1baa-44a7-bcc2-b74479dfc400" providerId="ADAL" clId="{385C0432-BC5E-47B2-98D0-3DC7271B7DD5}" dt="2025-12-12T16:09:48.332" v="2409" actId="1076"/>
          <ac:spMkLst>
            <pc:docMk/>
            <pc:sldMk cId="525933002" sldId="257"/>
            <ac:spMk id="8" creationId="{BD2677D2-A64B-8DF3-99A1-21DBDDB7ED58}"/>
          </ac:spMkLst>
        </pc:spChg>
        <pc:spChg chg="mod">
          <ac:chgData name="9312465 headteacher.2465" userId="3940eb96-1baa-44a7-bcc2-b74479dfc400" providerId="ADAL" clId="{385C0432-BC5E-47B2-98D0-3DC7271B7DD5}" dt="2025-12-12T16:11:51.268" v="2543" actId="207"/>
          <ac:spMkLst>
            <pc:docMk/>
            <pc:sldMk cId="525933002" sldId="257"/>
            <ac:spMk id="10" creationId="{2C5D3DFB-B0A7-4E7D-6573-290AE9FCD0EA}"/>
          </ac:spMkLst>
        </pc:spChg>
        <pc:spChg chg="mod">
          <ac:chgData name="9312465 headteacher.2465" userId="3940eb96-1baa-44a7-bcc2-b74479dfc400" providerId="ADAL" clId="{385C0432-BC5E-47B2-98D0-3DC7271B7DD5}" dt="2025-12-12T16:10:07.884" v="2413" actId="14100"/>
          <ac:spMkLst>
            <pc:docMk/>
            <pc:sldMk cId="525933002" sldId="257"/>
            <ac:spMk id="23" creationId="{00000000-0000-0000-0000-000000000000}"/>
          </ac:spMkLst>
        </pc:spChg>
        <pc:spChg chg="mod">
          <ac:chgData name="9312465 headteacher.2465" userId="3940eb96-1baa-44a7-bcc2-b74479dfc400" providerId="ADAL" clId="{385C0432-BC5E-47B2-98D0-3DC7271B7DD5}" dt="2025-12-12T16:10:04.046" v="2412" actId="1076"/>
          <ac:spMkLst>
            <pc:docMk/>
            <pc:sldMk cId="525933002" sldId="257"/>
            <ac:spMk id="24" creationId="{ACA0BA74-9760-B3BF-D835-A899E095DC1D}"/>
          </ac:spMkLst>
        </pc:spChg>
        <pc:picChg chg="mod">
          <ac:chgData name="9312465 headteacher.2465" userId="3940eb96-1baa-44a7-bcc2-b74479dfc400" providerId="ADAL" clId="{385C0432-BC5E-47B2-98D0-3DC7271B7DD5}" dt="2025-12-12T16:05:57.439" v="2147" actId="1076"/>
          <ac:picMkLst>
            <pc:docMk/>
            <pc:sldMk cId="525933002" sldId="257"/>
            <ac:picMk id="2" creationId="{00000000-0000-0000-0000-000000000000}"/>
          </ac:picMkLst>
        </pc:picChg>
        <pc:picChg chg="mod">
          <ac:chgData name="9312465 headteacher.2465" userId="3940eb96-1baa-44a7-bcc2-b74479dfc400" providerId="ADAL" clId="{385C0432-BC5E-47B2-98D0-3DC7271B7DD5}" dt="2025-12-12T16:04:35.470" v="2007" actId="1076"/>
          <ac:picMkLst>
            <pc:docMk/>
            <pc:sldMk cId="525933002" sldId="257"/>
            <ac:picMk id="4" creationId="{EB906F41-DBD5-E3AC-2579-E49B12E22670}"/>
          </ac:picMkLst>
        </pc:picChg>
        <pc:picChg chg="mod">
          <ac:chgData name="9312465 headteacher.2465" userId="3940eb96-1baa-44a7-bcc2-b74479dfc400" providerId="ADAL" clId="{385C0432-BC5E-47B2-98D0-3DC7271B7DD5}" dt="2025-12-12T16:10:49.691" v="2419" actId="14100"/>
          <ac:picMkLst>
            <pc:docMk/>
            <pc:sldMk cId="525933002" sldId="257"/>
            <ac:picMk id="7" creationId="{7FAF9B36-6B43-662E-4773-2DF52DC8D085}"/>
          </ac:picMkLst>
        </pc:picChg>
        <pc:picChg chg="mod">
          <ac:chgData name="9312465 headteacher.2465" userId="3940eb96-1baa-44a7-bcc2-b74479dfc400" providerId="ADAL" clId="{385C0432-BC5E-47B2-98D0-3DC7271B7DD5}" dt="2025-12-12T16:10:21.653" v="2416" actId="1076"/>
          <ac:picMkLst>
            <pc:docMk/>
            <pc:sldMk cId="525933002" sldId="257"/>
            <ac:picMk id="11" creationId="{00000000-0000-0000-0000-000000000000}"/>
          </ac:picMkLst>
        </pc:picChg>
        <pc:picChg chg="mod">
          <ac:chgData name="9312465 headteacher.2465" userId="3940eb96-1baa-44a7-bcc2-b74479dfc400" providerId="ADAL" clId="{385C0432-BC5E-47B2-98D0-3DC7271B7DD5}" dt="2025-12-12T16:04:16.545" v="2002" actId="1076"/>
          <ac:picMkLst>
            <pc:docMk/>
            <pc:sldMk cId="525933002" sldId="257"/>
            <ac:picMk id="1028" creationId="{00000000-0000-0000-0000-000000000000}"/>
          </ac:picMkLst>
        </pc:picChg>
      </pc:sldChg>
      <pc:sldChg chg="addSp delSp modSp mod">
        <pc:chgData name="9312465 headteacher.2465" userId="3940eb96-1baa-44a7-bcc2-b74479dfc400" providerId="ADAL" clId="{385C0432-BC5E-47B2-98D0-3DC7271B7DD5}" dt="2025-12-12T16:34:48.816" v="3950" actId="1076"/>
        <pc:sldMkLst>
          <pc:docMk/>
          <pc:sldMk cId="4128293058" sldId="258"/>
        </pc:sldMkLst>
        <pc:spChg chg="add mod">
          <ac:chgData name="9312465 headteacher.2465" userId="3940eb96-1baa-44a7-bcc2-b74479dfc400" providerId="ADAL" clId="{385C0432-BC5E-47B2-98D0-3DC7271B7DD5}" dt="2025-12-12T16:34:36.659" v="3947" actId="1076"/>
          <ac:spMkLst>
            <pc:docMk/>
            <pc:sldMk cId="4128293058" sldId="258"/>
            <ac:spMk id="2" creationId="{51429AF0-81CF-B20E-B266-681BD2801AF1}"/>
          </ac:spMkLst>
        </pc:spChg>
        <pc:spChg chg="add mod">
          <ac:chgData name="9312465 headteacher.2465" userId="3940eb96-1baa-44a7-bcc2-b74479dfc400" providerId="ADAL" clId="{385C0432-BC5E-47B2-98D0-3DC7271B7DD5}" dt="2025-12-12T16:34:40.506" v="3948" actId="1076"/>
          <ac:spMkLst>
            <pc:docMk/>
            <pc:sldMk cId="4128293058" sldId="258"/>
            <ac:spMk id="3" creationId="{F09A6E13-0772-D2AB-1C9F-973D483FBAE7}"/>
          </ac:spMkLst>
        </pc:spChg>
        <pc:spChg chg="del">
          <ac:chgData name="9312465 headteacher.2465" userId="3940eb96-1baa-44a7-bcc2-b74479dfc400" providerId="ADAL" clId="{385C0432-BC5E-47B2-98D0-3DC7271B7DD5}" dt="2025-12-12T16:12:14.517" v="2544" actId="478"/>
          <ac:spMkLst>
            <pc:docMk/>
            <pc:sldMk cId="4128293058" sldId="258"/>
            <ac:spMk id="7" creationId="{AEAF5902-FE6D-1D02-8C52-DF6CEB1FFDAA}"/>
          </ac:spMkLst>
        </pc:spChg>
        <pc:spChg chg="del mod">
          <ac:chgData name="9312465 headteacher.2465" userId="3940eb96-1baa-44a7-bcc2-b74479dfc400" providerId="ADAL" clId="{385C0432-BC5E-47B2-98D0-3DC7271B7DD5}" dt="2025-12-12T16:12:19.714" v="2546" actId="478"/>
          <ac:spMkLst>
            <pc:docMk/>
            <pc:sldMk cId="4128293058" sldId="258"/>
            <ac:spMk id="8" creationId="{9EF795F0-C4BD-E108-3D5F-5784EC1B3558}"/>
          </ac:spMkLst>
        </pc:spChg>
        <pc:spChg chg="mod">
          <ac:chgData name="9312465 headteacher.2465" userId="3940eb96-1baa-44a7-bcc2-b74479dfc400" providerId="ADAL" clId="{385C0432-BC5E-47B2-98D0-3DC7271B7DD5}" dt="2025-12-12T16:34:43.951" v="3949" actId="1076"/>
          <ac:spMkLst>
            <pc:docMk/>
            <pc:sldMk cId="4128293058" sldId="258"/>
            <ac:spMk id="9" creationId="{00000000-0000-0000-0000-000000000000}"/>
          </ac:spMkLst>
        </pc:spChg>
        <pc:spChg chg="mod">
          <ac:chgData name="9312465 headteacher.2465" userId="3940eb96-1baa-44a7-bcc2-b74479dfc400" providerId="ADAL" clId="{385C0432-BC5E-47B2-98D0-3DC7271B7DD5}" dt="2025-12-12T16:34:48.816" v="3950" actId="1076"/>
          <ac:spMkLst>
            <pc:docMk/>
            <pc:sldMk cId="4128293058" sldId="258"/>
            <ac:spMk id="10" creationId="{ACA0BA74-9760-B3BF-D835-A899E095DC1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463CD2F6-7026-924B-9AF6-5B3A126C4969}" type="datetimeFigureOut">
              <a:rPr lang="en-GB" smtClean="0"/>
              <a:t>12/12/2025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3652106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63CD2F6-7026-924B-9AF6-5B3A126C4969}" type="datetimeFigureOut">
              <a:rPr lang="en-GB" smtClean="0"/>
              <a:t>12/12/2025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3337060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63CD2F6-7026-924B-9AF6-5B3A126C4969}" type="datetimeFigureOut">
              <a:rPr lang="en-GB" smtClean="0"/>
              <a:t>12/12/2025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98026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63CD2F6-7026-924B-9AF6-5B3A126C4969}" type="datetimeFigureOut">
              <a:rPr lang="en-GB" smtClean="0"/>
              <a:t>12/12/2025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157332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63CD2F6-7026-924B-9AF6-5B3A126C4969}" type="datetimeFigureOut">
              <a:rPr lang="en-GB" smtClean="0"/>
              <a:t>12/12/2025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36154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463CD2F6-7026-924B-9AF6-5B3A126C4969}" type="datetimeFigureOut">
              <a:rPr lang="en-GB" smtClean="0"/>
              <a:t>12/12/2025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258651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463CD2F6-7026-924B-9AF6-5B3A126C4969}" type="datetimeFigureOut">
              <a:rPr lang="en-GB" smtClean="0"/>
              <a:t>12/12/2025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227163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63CD2F6-7026-924B-9AF6-5B3A126C4969}" type="datetimeFigureOut">
              <a:rPr lang="en-GB" smtClean="0"/>
              <a:t>12/12/2025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2703075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3CD2F6-7026-924B-9AF6-5B3A126C4969}" type="datetimeFigureOut">
              <a:rPr lang="en-GB" smtClean="0"/>
              <a:t>12/12/2025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306322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63CD2F6-7026-924B-9AF6-5B3A126C4969}" type="datetimeFigureOut">
              <a:rPr lang="en-GB" smtClean="0"/>
              <a:t>12/12/2025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2405293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63CD2F6-7026-924B-9AF6-5B3A126C4969}" type="datetimeFigureOut">
              <a:rPr lang="en-GB" smtClean="0"/>
              <a:t>12/12/2025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5C45F1-D3F8-6646-9849-FCE213D321EA}" type="slidenum">
              <a:rPr lang="en-GB" smtClean="0"/>
              <a:t>‹#›</a:t>
            </a:fld>
            <a:endParaRPr lang="en-GB"/>
          </a:p>
        </p:txBody>
      </p:sp>
    </p:spTree>
    <p:extLst>
      <p:ext uri="{BB962C8B-B14F-4D97-AF65-F5344CB8AC3E}">
        <p14:creationId xmlns:p14="http://schemas.microsoft.com/office/powerpoint/2010/main" val="4262860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CD2F6-7026-924B-9AF6-5B3A126C4969}" type="datetimeFigureOut">
              <a:rPr lang="en-GB" smtClean="0"/>
              <a:t>12/12/2025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5C45F1-D3F8-6646-9849-FCE213D321EA}" type="slidenum">
              <a:rPr lang="en-GB" smtClean="0"/>
              <a:t>‹#›</a:t>
            </a:fld>
            <a:endParaRPr lang="en-GB"/>
          </a:p>
        </p:txBody>
      </p:sp>
    </p:spTree>
    <p:extLst>
      <p:ext uri="{BB962C8B-B14F-4D97-AF65-F5344CB8AC3E}">
        <p14:creationId xmlns:p14="http://schemas.microsoft.com/office/powerpoint/2010/main" val="5350760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2188319-E073-745F-4BE9-86FFEE54A124}"/>
              </a:ext>
            </a:extLst>
          </p:cNvPr>
          <p:cNvPicPr>
            <a:picLocks noChangeAspect="1"/>
          </p:cNvPicPr>
          <p:nvPr/>
        </p:nvPicPr>
        <p:blipFill>
          <a:blip r:embed="rId2"/>
          <a:stretch>
            <a:fillRect/>
          </a:stretch>
        </p:blipFill>
        <p:spPr>
          <a:xfrm>
            <a:off x="221286" y="230934"/>
            <a:ext cx="1212658" cy="1219108"/>
          </a:xfrm>
          <a:prstGeom prst="rect">
            <a:avLst/>
          </a:prstGeom>
        </p:spPr>
      </p:pic>
      <p:sp>
        <p:nvSpPr>
          <p:cNvPr id="6" name="Rounded Rectangle 5">
            <a:extLst>
              <a:ext uri="{FF2B5EF4-FFF2-40B4-BE49-F238E27FC236}">
                <a16:creationId xmlns:a16="http://schemas.microsoft.com/office/drawing/2014/main" id="{5025D53E-1015-6B77-412E-1947BC06F4B5}"/>
              </a:ext>
            </a:extLst>
          </p:cNvPr>
          <p:cNvSpPr/>
          <p:nvPr/>
        </p:nvSpPr>
        <p:spPr>
          <a:xfrm>
            <a:off x="2340098" y="217426"/>
            <a:ext cx="6261986" cy="351742"/>
          </a:xfrm>
          <a:prstGeom prst="roundRect">
            <a:avLst/>
          </a:prstGeom>
          <a:solidFill>
            <a:srgbClr val="FF3513"/>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dirty="0">
                <a:latin typeface="Sassoon Infant"/>
                <a:ea typeface="Sassoon Infant" pitchFamily="2" charset="0"/>
              </a:rPr>
              <a:t>Weekly Newsletter – 12</a:t>
            </a:r>
            <a:r>
              <a:rPr lang="en-GB" sz="1600" b="1" baseline="30000" dirty="0">
                <a:latin typeface="Sassoon Infant"/>
                <a:ea typeface="Sassoon Infant" pitchFamily="2" charset="0"/>
              </a:rPr>
              <a:t>th</a:t>
            </a:r>
            <a:r>
              <a:rPr lang="en-GB" sz="1600" b="1" dirty="0">
                <a:latin typeface="Sassoon Infant"/>
                <a:ea typeface="Sassoon Infant" pitchFamily="2" charset="0"/>
              </a:rPr>
              <a:t> December 2025</a:t>
            </a:r>
            <a:endParaRPr lang="en-US" sz="1600" b="1"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4615" y="2094221"/>
            <a:ext cx="1578543" cy="1056709"/>
          </a:xfrm>
          <a:prstGeom prst="rect">
            <a:avLst/>
          </a:prstGeom>
        </p:spPr>
      </p:pic>
      <p:sp>
        <p:nvSpPr>
          <p:cNvPr id="10" name="TextBox 9">
            <a:extLst>
              <a:ext uri="{FF2B5EF4-FFF2-40B4-BE49-F238E27FC236}">
                <a16:creationId xmlns:a16="http://schemas.microsoft.com/office/drawing/2014/main" id="{2C5D3DFB-B0A7-4E7D-6573-290AE9FCD0EA}"/>
              </a:ext>
            </a:extLst>
          </p:cNvPr>
          <p:cNvSpPr txBox="1"/>
          <p:nvPr/>
        </p:nvSpPr>
        <p:spPr>
          <a:xfrm>
            <a:off x="1268256" y="1851662"/>
            <a:ext cx="7764901" cy="4656083"/>
          </a:xfrm>
          <a:prstGeom prst="rect">
            <a:avLst/>
          </a:prstGeom>
          <a:noFill/>
        </p:spPr>
        <p:txBody>
          <a:bodyPr wrap="square" lIns="91440" tIns="45720" rIns="91440" bIns="45720" rtlCol="0" anchor="t">
            <a:spAutoFit/>
          </a:bodyPr>
          <a:lstStyle/>
          <a:p>
            <a:pPr marL="12065" marR="5080" indent="1270">
              <a:lnSpc>
                <a:spcPct val="107700"/>
              </a:lnSpc>
              <a:spcBef>
                <a:spcPts val="100"/>
              </a:spcBef>
            </a:pPr>
            <a:r>
              <a:rPr lang="en-GB" sz="1100" b="1" dirty="0">
                <a:latin typeface="Calibri" panose="020F0502020204030204" pitchFamily="34" charset="0"/>
                <a:ea typeface="Sassoon Infant" pitchFamily="2" charset="0"/>
                <a:cs typeface="Calibri" panose="020F0502020204030204" pitchFamily="34" charset="0"/>
              </a:rPr>
              <a:t>A big well done to all the children in the KS2 choir who performed brilliantly at the Forget Me Knot club on Monday. It was very much appreciated by everyone there.</a:t>
            </a:r>
          </a:p>
          <a:p>
            <a:pPr marL="12065" marR="5080" indent="1270">
              <a:lnSpc>
                <a:spcPct val="107700"/>
              </a:lnSpc>
              <a:spcBef>
                <a:spcPts val="100"/>
              </a:spcBef>
            </a:pPr>
            <a:endParaRPr lang="en-GB" sz="500" b="1" dirty="0">
              <a:latin typeface="Calibri" panose="020F0502020204030204" pitchFamily="34" charset="0"/>
              <a:ea typeface="Sassoon Infant" pitchFamily="2" charset="0"/>
              <a:cs typeface="Calibri" panose="020F0502020204030204" pitchFamily="34" charset="0"/>
            </a:endParaRPr>
          </a:p>
          <a:p>
            <a:pPr marL="12065" marR="5080" indent="1270">
              <a:lnSpc>
                <a:spcPct val="107700"/>
              </a:lnSpc>
              <a:spcBef>
                <a:spcPts val="100"/>
              </a:spcBef>
            </a:pPr>
            <a:r>
              <a:rPr lang="en-GB" sz="1100" b="1" dirty="0">
                <a:latin typeface="Calibri" panose="020F0502020204030204" pitchFamily="34" charset="0"/>
                <a:ea typeface="Sassoon Infant" pitchFamily="2" charset="0"/>
                <a:cs typeface="Calibri" panose="020F0502020204030204" pitchFamily="34" charset="0"/>
              </a:rPr>
              <a:t>This week our stars are:</a:t>
            </a:r>
          </a:p>
          <a:p>
            <a:pPr marL="12065" marR="5080" indent="1270">
              <a:lnSpc>
                <a:spcPct val="107700"/>
              </a:lnSpc>
              <a:spcBef>
                <a:spcPts val="100"/>
              </a:spcBef>
            </a:pPr>
            <a:r>
              <a:rPr lang="en-GB" sz="1100" b="1" dirty="0">
                <a:latin typeface="Calibri"/>
                <a:ea typeface="Sassoon Infant" pitchFamily="2" charset="0"/>
                <a:cs typeface="Calibri"/>
              </a:rPr>
              <a:t>Y1: </a:t>
            </a:r>
            <a:r>
              <a:rPr lang="en-GB" sz="1100" dirty="0">
                <a:latin typeface="Calibri"/>
                <a:ea typeface="Sassoon Infant" pitchFamily="2" charset="0"/>
                <a:cs typeface="Calibri"/>
              </a:rPr>
              <a:t>Finn Koston, Arthur Moseley</a:t>
            </a:r>
          </a:p>
          <a:p>
            <a:pPr marL="12065" marR="5080" indent="1270">
              <a:lnSpc>
                <a:spcPct val="107700"/>
              </a:lnSpc>
              <a:spcBef>
                <a:spcPts val="100"/>
              </a:spcBef>
            </a:pPr>
            <a:r>
              <a:rPr lang="en-GB" sz="1100" b="1" dirty="0">
                <a:latin typeface="Calibri"/>
                <a:ea typeface="Sassoon Infant" pitchFamily="2" charset="0"/>
                <a:cs typeface="Calibri"/>
              </a:rPr>
              <a:t>Y2:</a:t>
            </a:r>
            <a:r>
              <a:rPr lang="en-GB" sz="1100" dirty="0">
                <a:latin typeface="Calibri"/>
                <a:ea typeface="Sassoon Infant" pitchFamily="2" charset="0"/>
                <a:cs typeface="Calibri"/>
              </a:rPr>
              <a:t> Tommy Walters, Oliver Boyle, Alfie Brooker</a:t>
            </a:r>
          </a:p>
          <a:p>
            <a:pPr marL="12065" marR="5080" indent="1270">
              <a:lnSpc>
                <a:spcPct val="107700"/>
              </a:lnSpc>
              <a:spcBef>
                <a:spcPts val="100"/>
              </a:spcBef>
            </a:pPr>
            <a:r>
              <a:rPr lang="en-GB" sz="1100" b="1" dirty="0">
                <a:latin typeface="Calibri"/>
                <a:ea typeface="Sassoon Infant" pitchFamily="2" charset="0"/>
                <a:cs typeface="Calibri"/>
              </a:rPr>
              <a:t>Y3: </a:t>
            </a:r>
            <a:r>
              <a:rPr lang="en-GB" sz="1100" dirty="0">
                <a:latin typeface="Calibri"/>
                <a:ea typeface="Sassoon Infant" pitchFamily="2" charset="0"/>
                <a:cs typeface="Calibri"/>
              </a:rPr>
              <a:t>Leo Lofty, Freya Christensen, Ruby Rae Cain, Robyn Graham </a:t>
            </a:r>
            <a:r>
              <a:rPr lang="en-GB" sz="1100" dirty="0" err="1">
                <a:latin typeface="Calibri"/>
                <a:ea typeface="Sassoon Infant" pitchFamily="2" charset="0"/>
                <a:cs typeface="Calibri"/>
              </a:rPr>
              <a:t>Standley</a:t>
            </a:r>
            <a:r>
              <a:rPr lang="en-GB" sz="1100" dirty="0">
                <a:latin typeface="Calibri"/>
                <a:ea typeface="Sassoon Infant" pitchFamily="2" charset="0"/>
                <a:cs typeface="Calibri"/>
              </a:rPr>
              <a:t>  </a:t>
            </a:r>
          </a:p>
          <a:p>
            <a:pPr marL="12065" marR="5080" indent="1270">
              <a:lnSpc>
                <a:spcPct val="107700"/>
              </a:lnSpc>
              <a:spcBef>
                <a:spcPts val="100"/>
              </a:spcBef>
            </a:pPr>
            <a:r>
              <a:rPr lang="en-GB" sz="1100" b="1" dirty="0">
                <a:latin typeface="Calibri"/>
                <a:ea typeface="Sassoon Infant" pitchFamily="2" charset="0"/>
                <a:cs typeface="Calibri"/>
              </a:rPr>
              <a:t>Y4: </a:t>
            </a:r>
            <a:r>
              <a:rPr lang="en-GB" sz="1100" dirty="0">
                <a:latin typeface="Calibri"/>
                <a:ea typeface="Sassoon Infant" pitchFamily="2" charset="0"/>
                <a:cs typeface="Calibri"/>
              </a:rPr>
              <a:t>Jude </a:t>
            </a:r>
            <a:r>
              <a:rPr lang="en-GB" sz="1100" dirty="0" err="1">
                <a:latin typeface="Calibri"/>
                <a:ea typeface="Sassoon Infant" pitchFamily="2" charset="0"/>
                <a:cs typeface="Calibri"/>
              </a:rPr>
              <a:t>Parsler</a:t>
            </a:r>
            <a:r>
              <a:rPr lang="en-GB" sz="1100" dirty="0">
                <a:latin typeface="Calibri"/>
                <a:ea typeface="Sassoon Infant" pitchFamily="2" charset="0"/>
                <a:cs typeface="Calibri"/>
              </a:rPr>
              <a:t>, Olivia Jones, Ruby Jones</a:t>
            </a:r>
          </a:p>
          <a:p>
            <a:pPr marL="12065" marR="5080" indent="1270">
              <a:lnSpc>
                <a:spcPct val="107700"/>
              </a:lnSpc>
              <a:spcBef>
                <a:spcPts val="100"/>
              </a:spcBef>
            </a:pPr>
            <a:r>
              <a:rPr lang="en-GB" sz="1100" b="1" dirty="0">
                <a:latin typeface="Calibri"/>
                <a:ea typeface="Sassoon Infant" pitchFamily="2" charset="0"/>
                <a:cs typeface="Calibri"/>
              </a:rPr>
              <a:t>Y5</a:t>
            </a:r>
            <a:r>
              <a:rPr lang="en-GB" sz="1100" dirty="0">
                <a:latin typeface="Calibri"/>
                <a:ea typeface="Sassoon Infant" pitchFamily="2" charset="0"/>
                <a:cs typeface="Calibri"/>
              </a:rPr>
              <a:t>: Paisley Welch, Molly Turney</a:t>
            </a:r>
          </a:p>
          <a:p>
            <a:pPr marL="12065" marR="5080" indent="1270">
              <a:lnSpc>
                <a:spcPct val="107700"/>
              </a:lnSpc>
              <a:spcBef>
                <a:spcPts val="100"/>
              </a:spcBef>
            </a:pPr>
            <a:r>
              <a:rPr lang="en-GB" sz="1100" b="1" dirty="0">
                <a:latin typeface="Calibri"/>
                <a:ea typeface="Sassoon Infant" pitchFamily="2" charset="0"/>
                <a:cs typeface="Calibri"/>
              </a:rPr>
              <a:t>Y6:</a:t>
            </a:r>
            <a:r>
              <a:rPr lang="en-GB" sz="1100" dirty="0">
                <a:latin typeface="Calibri"/>
                <a:ea typeface="Sassoon Infant" pitchFamily="2" charset="0"/>
                <a:cs typeface="Calibri"/>
              </a:rPr>
              <a:t> Ashleigh Sabin, Molly Morgan, Jamie Browne, Oliver Bonnar, Esme Gutteridge</a:t>
            </a:r>
          </a:p>
          <a:p>
            <a:pPr marL="12065" marR="5080" indent="1270">
              <a:lnSpc>
                <a:spcPct val="107700"/>
              </a:lnSpc>
              <a:spcBef>
                <a:spcPts val="100"/>
              </a:spcBef>
            </a:pPr>
            <a:endParaRPr lang="en-GB" sz="600" b="1" dirty="0">
              <a:solidFill>
                <a:srgbClr val="E2AC00"/>
              </a:solidFill>
              <a:latin typeface="Calibri"/>
              <a:ea typeface="Sassoon Infant" pitchFamily="2" charset="0"/>
              <a:cs typeface="Calibri"/>
            </a:endParaRPr>
          </a:p>
          <a:p>
            <a:pPr marL="12065" marR="5080" indent="1270">
              <a:lnSpc>
                <a:spcPct val="107700"/>
              </a:lnSpc>
              <a:spcBef>
                <a:spcPts val="100"/>
              </a:spcBef>
            </a:pPr>
            <a:r>
              <a:rPr lang="en-GB" sz="1100" b="1" dirty="0">
                <a:solidFill>
                  <a:schemeClr val="accent2">
                    <a:lumMod val="75000"/>
                  </a:schemeClr>
                </a:solidFill>
                <a:latin typeface="Calibri"/>
                <a:ea typeface="Sassoon Infant" pitchFamily="2" charset="0"/>
                <a:cs typeface="Calibri"/>
              </a:rPr>
              <a:t>Congratulations to these children for achieving their Bonze reading award: Leo Gutteridge (Y2), Myles Tucker (Y2), Kai Sherwood (Y3), Layla Bayly (Y3), Lucy Milne (Y4), Jasper Thomas (Y4), Rex Allison (Y4), Mason </a:t>
            </a:r>
            <a:r>
              <a:rPr lang="en-GB" sz="1100" b="1" dirty="0" err="1">
                <a:solidFill>
                  <a:schemeClr val="accent2">
                    <a:lumMod val="75000"/>
                  </a:schemeClr>
                </a:solidFill>
                <a:latin typeface="Calibri"/>
                <a:ea typeface="Sassoon Infant" pitchFamily="2" charset="0"/>
                <a:cs typeface="Calibri"/>
              </a:rPr>
              <a:t>Gatial</a:t>
            </a:r>
            <a:r>
              <a:rPr lang="en-GB" sz="1100" b="1" dirty="0">
                <a:solidFill>
                  <a:schemeClr val="accent2">
                    <a:lumMod val="75000"/>
                  </a:schemeClr>
                </a:solidFill>
                <a:latin typeface="Calibri"/>
                <a:ea typeface="Sassoon Infant" pitchFamily="2" charset="0"/>
                <a:cs typeface="Calibri"/>
              </a:rPr>
              <a:t> (Y4). A big congratulations to Poppy Rogers ((Y2) who has achieved her Silver Reading award.</a:t>
            </a:r>
            <a:endParaRPr lang="en-GB" sz="1100" b="1" dirty="0">
              <a:solidFill>
                <a:srgbClr val="E2AC00"/>
              </a:solidFill>
              <a:latin typeface="Calibri"/>
              <a:ea typeface="Sassoon Infant" pitchFamily="2" charset="0"/>
              <a:cs typeface="Calibri"/>
            </a:endParaRPr>
          </a:p>
          <a:p>
            <a:pPr marL="12065" marR="5080" indent="1270">
              <a:lnSpc>
                <a:spcPct val="107700"/>
              </a:lnSpc>
              <a:spcBef>
                <a:spcPts val="100"/>
              </a:spcBef>
            </a:pPr>
            <a:endParaRPr lang="en-GB" sz="900" b="1" dirty="0">
              <a:solidFill>
                <a:srgbClr val="FF6600"/>
              </a:solidFill>
              <a:latin typeface="Calibri"/>
              <a:ea typeface="Sassoon Infant" pitchFamily="2" charset="0"/>
              <a:cs typeface="Calibri"/>
            </a:endParaRPr>
          </a:p>
          <a:p>
            <a:pPr marL="12065" marR="5080" indent="1270">
              <a:lnSpc>
                <a:spcPct val="107700"/>
              </a:lnSpc>
              <a:spcBef>
                <a:spcPts val="100"/>
              </a:spcBef>
            </a:pPr>
            <a:r>
              <a:rPr lang="en-GB" sz="1100" b="1" dirty="0">
                <a:solidFill>
                  <a:srgbClr val="C00000"/>
                </a:solidFill>
                <a:latin typeface="Calibri"/>
                <a:ea typeface="Sassoon Infant" pitchFamily="2" charset="0"/>
                <a:cs typeface="Calibri"/>
              </a:rPr>
              <a:t>This week the following children received their Bronze Values Award: Phoebe </a:t>
            </a:r>
            <a:r>
              <a:rPr lang="en-GB" sz="1100" b="1" dirty="0" err="1">
                <a:solidFill>
                  <a:srgbClr val="C00000"/>
                </a:solidFill>
                <a:latin typeface="Calibri"/>
                <a:ea typeface="Sassoon Infant" pitchFamily="2" charset="0"/>
                <a:cs typeface="Calibri"/>
              </a:rPr>
              <a:t>Caffyn</a:t>
            </a:r>
            <a:r>
              <a:rPr lang="en-GB" sz="1100" b="1" dirty="0">
                <a:solidFill>
                  <a:srgbClr val="C00000"/>
                </a:solidFill>
                <a:latin typeface="Calibri"/>
                <a:ea typeface="Sassoon Infant" pitchFamily="2" charset="0"/>
                <a:cs typeface="Calibri"/>
              </a:rPr>
              <a:t> (Y6), Max Turney (Y3), Grayson Watson (Y3), Finlay Richardson (y3), Austin Steele (Y3), Oscar Williams (Y3), Ruby Rae Cain (Y3), Oscar Harrison (Y3), Layla Bayly (Y3), Grayson Davies (Y1), Charlotte Marsden (Y1).</a:t>
            </a:r>
          </a:p>
          <a:p>
            <a:pPr marL="12065" marR="5080" indent="1270">
              <a:lnSpc>
                <a:spcPct val="107700"/>
              </a:lnSpc>
              <a:spcBef>
                <a:spcPts val="100"/>
              </a:spcBef>
            </a:pPr>
            <a:endParaRPr lang="en-GB" sz="1100" b="1" dirty="0">
              <a:solidFill>
                <a:srgbClr val="7030A0"/>
              </a:solidFill>
              <a:latin typeface="Calibri"/>
              <a:ea typeface="Sassoon Infant" pitchFamily="2" charset="0"/>
              <a:cs typeface="Calibri"/>
            </a:endParaRPr>
          </a:p>
          <a:p>
            <a:pPr marL="12065" marR="5080" indent="1270">
              <a:lnSpc>
                <a:spcPct val="107700"/>
              </a:lnSpc>
              <a:spcBef>
                <a:spcPts val="100"/>
              </a:spcBef>
            </a:pPr>
            <a:r>
              <a:rPr lang="en-GB" sz="1100" b="1" dirty="0">
                <a:solidFill>
                  <a:srgbClr val="FFC000"/>
                </a:solidFill>
                <a:latin typeface="Calibri"/>
                <a:ea typeface="Sassoon Infant" pitchFamily="2" charset="0"/>
                <a:cs typeface="Calibri"/>
              </a:rPr>
              <a:t>Congratulations to these children for receiving their gold pencils for improved handwriting:  Olivia Jones (Y4), Ruby Jones (Y4), Rory Osborne (Y4), Georgina Bradley (Y4).</a:t>
            </a:r>
          </a:p>
          <a:p>
            <a:pPr marL="12065" marR="5080" indent="1270">
              <a:lnSpc>
                <a:spcPct val="107700"/>
              </a:lnSpc>
              <a:spcBef>
                <a:spcPts val="100"/>
              </a:spcBef>
            </a:pPr>
            <a:r>
              <a:rPr lang="en-GB" sz="1100" b="1" dirty="0">
                <a:solidFill>
                  <a:srgbClr val="7030A0"/>
                </a:solidFill>
                <a:latin typeface="Calibri"/>
                <a:ea typeface="Sassoon Infant" pitchFamily="2" charset="0"/>
                <a:cs typeface="Calibri"/>
              </a:rPr>
              <a:t>Well done to the following children who have achieved their pen licence for consistently great presentation in their work: Maya Casey (Y4), Maisie Jennings (Y4), Ruby Samuels (Y4), Freddie Milne (Y4), Lyla Gutteridge (Y4), Jasper Thomas (Y5), Lucy Milne (Y5)</a:t>
            </a:r>
          </a:p>
          <a:p>
            <a:pPr marL="12065" marR="5080" indent="1270">
              <a:lnSpc>
                <a:spcPct val="107700"/>
              </a:lnSpc>
              <a:spcBef>
                <a:spcPts val="100"/>
              </a:spcBef>
            </a:pPr>
            <a:endParaRPr lang="en-GB" sz="1100" b="1" dirty="0">
              <a:solidFill>
                <a:srgbClr val="7030A0"/>
              </a:solidFill>
              <a:latin typeface="Calibri"/>
              <a:ea typeface="Sassoon Infant" pitchFamily="2" charset="0"/>
              <a:cs typeface="Calibri"/>
            </a:endParaRPr>
          </a:p>
          <a:p>
            <a:pPr marL="12065" marR="5080" indent="1270">
              <a:lnSpc>
                <a:spcPct val="107700"/>
              </a:lnSpc>
              <a:spcBef>
                <a:spcPts val="100"/>
              </a:spcBef>
            </a:pPr>
            <a:r>
              <a:rPr lang="en-GB" sz="1100" b="1" dirty="0">
                <a:latin typeface="Calibri"/>
                <a:ea typeface="Sassoon Infant" pitchFamily="2" charset="0"/>
                <a:cs typeface="Calibri"/>
              </a:rPr>
              <a:t>Congratulations to Molly Morgan &amp; Max Thomas in Year 6 who passed their level 2 cycling proficiency test.</a:t>
            </a:r>
          </a:p>
        </p:txBody>
      </p:sp>
      <p:sp>
        <p:nvSpPr>
          <p:cNvPr id="24" name="Rounded Rectangle 23">
            <a:extLst>
              <a:ext uri="{FF2B5EF4-FFF2-40B4-BE49-F238E27FC236}">
                <a16:creationId xmlns:a16="http://schemas.microsoft.com/office/drawing/2014/main" id="{ACA0BA74-9760-B3BF-D835-A899E095DC1D}"/>
              </a:ext>
            </a:extLst>
          </p:cNvPr>
          <p:cNvSpPr/>
          <p:nvPr/>
        </p:nvSpPr>
        <p:spPr>
          <a:xfrm>
            <a:off x="3437096" y="1365896"/>
            <a:ext cx="3696928" cy="301477"/>
          </a:xfrm>
          <a:prstGeom prst="roundRect">
            <a:avLst/>
          </a:prstGeom>
          <a:solidFill>
            <a:srgbClr val="FF35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latin typeface="Sassoon Infant" pitchFamily="2" charset="0"/>
                <a:ea typeface="Sassoon Infant" pitchFamily="2" charset="0"/>
              </a:rPr>
              <a:t>Stars of the Week</a:t>
            </a:r>
          </a:p>
        </p:txBody>
      </p:sp>
      <p:sp>
        <p:nvSpPr>
          <p:cNvPr id="23" name="Rounded Rectangle 22"/>
          <p:cNvSpPr/>
          <p:nvPr/>
        </p:nvSpPr>
        <p:spPr>
          <a:xfrm>
            <a:off x="351503" y="1770759"/>
            <a:ext cx="9202993" cy="4777544"/>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Sassoon Infant"/>
            </a:endParaRPr>
          </a:p>
        </p:txBody>
      </p:sp>
      <p:pic>
        <p:nvPicPr>
          <p:cNvPr id="1028" name="Picture 4" descr="https://img.freepik.com/premium-vector/stack-books_119631-472.jpg?semt=ais_hybrid&amp;w=740&amp;q=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054" y="4113163"/>
            <a:ext cx="846203" cy="741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https://www.osmani.towerhamlets.sch.uk/files/images/Star.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91362" y="4527263"/>
            <a:ext cx="692584" cy="65379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BD2677D2-A64B-8DF3-99A1-21DBDDB7ED58}"/>
              </a:ext>
            </a:extLst>
          </p:cNvPr>
          <p:cNvSpPr txBox="1"/>
          <p:nvPr/>
        </p:nvSpPr>
        <p:spPr>
          <a:xfrm>
            <a:off x="1433944" y="538142"/>
            <a:ext cx="8250771" cy="830997"/>
          </a:xfrm>
          <a:prstGeom prst="rect">
            <a:avLst/>
          </a:prstGeom>
          <a:noFill/>
        </p:spPr>
        <p:txBody>
          <a:bodyPr wrap="square" rtlCol="0">
            <a:spAutoFit/>
          </a:bodyPr>
          <a:lstStyle/>
          <a:p>
            <a:r>
              <a:rPr lang="en-GB" sz="1200" dirty="0"/>
              <a:t>We have had a fantastic week with so much going on. We have had nearly all of the Christmas performances. The Reception Class wowed us with their ‘</a:t>
            </a:r>
            <a:r>
              <a:rPr lang="en-GB" sz="1200" dirty="0" err="1"/>
              <a:t>Wiggily</a:t>
            </a:r>
            <a:r>
              <a:rPr lang="en-GB" sz="1200" dirty="0"/>
              <a:t> Nativity’ and the KS1 children were amazing with their ‘Big Nativity’. Both performances highlighted how talented the Mill Lane children are. On Thursday the children had a fantastic time at the panto and today the Nursery performed their little nativity which was lovely. One more week to go before the holidays and a well-deserved rest for all!</a:t>
            </a:r>
            <a:endParaRPr lang="en-GB" sz="1200" b="1" dirty="0"/>
          </a:p>
        </p:txBody>
      </p:sp>
      <p:pic>
        <p:nvPicPr>
          <p:cNvPr id="4" name="Picture 3">
            <a:extLst>
              <a:ext uri="{FF2B5EF4-FFF2-40B4-BE49-F238E27FC236}">
                <a16:creationId xmlns:a16="http://schemas.microsoft.com/office/drawing/2014/main" id="{EB906F41-DBD5-E3AC-2579-E49B12E22670}"/>
              </a:ext>
            </a:extLst>
          </p:cNvPr>
          <p:cNvPicPr>
            <a:picLocks noChangeAspect="1"/>
          </p:cNvPicPr>
          <p:nvPr/>
        </p:nvPicPr>
        <p:blipFill>
          <a:blip r:embed="rId6"/>
          <a:srcRect l="6484" t="4286" r="6772" b="13214"/>
          <a:stretch>
            <a:fillRect/>
          </a:stretch>
        </p:blipFill>
        <p:spPr>
          <a:xfrm>
            <a:off x="422053" y="5263105"/>
            <a:ext cx="846203" cy="649411"/>
          </a:xfrm>
          <a:prstGeom prst="rect">
            <a:avLst/>
          </a:prstGeom>
        </p:spPr>
      </p:pic>
      <p:pic>
        <p:nvPicPr>
          <p:cNvPr id="7" name="Picture 4">
            <a:extLst>
              <a:ext uri="{FF2B5EF4-FFF2-40B4-BE49-F238E27FC236}">
                <a16:creationId xmlns:a16="http://schemas.microsoft.com/office/drawing/2014/main" id="{7FAF9B36-6B43-662E-4773-2DF52DC8D08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834535" y="5536070"/>
            <a:ext cx="649411" cy="649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5933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21072" y="845161"/>
            <a:ext cx="9269130" cy="1384995"/>
          </a:xfrm>
          <a:prstGeom prst="rect">
            <a:avLst/>
          </a:prstGeom>
          <a:noFill/>
          <a:ln>
            <a:solidFill>
              <a:srgbClr val="FF0000"/>
            </a:solidFill>
          </a:ln>
        </p:spPr>
        <p:txBody>
          <a:bodyPr wrap="square" rtlCol="0">
            <a:spAutoFit/>
          </a:bodyPr>
          <a:lstStyle/>
          <a:p>
            <a:pPr fontAlgn="base"/>
            <a:r>
              <a:rPr lang="en-GB" sz="1200" dirty="0"/>
              <a:t>Sunday 14</a:t>
            </a:r>
            <a:r>
              <a:rPr lang="en-GB" sz="1200" baseline="30000" dirty="0"/>
              <a:t>th</a:t>
            </a:r>
            <a:r>
              <a:rPr lang="en-GB" sz="1200" dirty="0"/>
              <a:t> December: 3pm Choir sing at </a:t>
            </a:r>
            <a:r>
              <a:rPr lang="en-GB" sz="1200" dirty="0" err="1"/>
              <a:t>St.Andrews</a:t>
            </a:r>
            <a:r>
              <a:rPr lang="en-GB" sz="1200" dirty="0"/>
              <a:t> Festival of Christmas Trees (Meet at the church at 2.55pm)</a:t>
            </a:r>
          </a:p>
          <a:p>
            <a:pPr fontAlgn="base"/>
            <a:r>
              <a:rPr lang="en-GB" sz="1200" dirty="0"/>
              <a:t>Monday 15</a:t>
            </a:r>
            <a:r>
              <a:rPr lang="en-GB" sz="1200" baseline="30000" dirty="0"/>
              <a:t>th</a:t>
            </a:r>
            <a:r>
              <a:rPr lang="en-GB" sz="1200" dirty="0"/>
              <a:t> December: 9.30am Rock Steady Concert </a:t>
            </a:r>
          </a:p>
          <a:p>
            <a:pPr fontAlgn="base"/>
            <a:r>
              <a:rPr lang="en-GB" sz="1200" dirty="0"/>
              <a:t>Wednesday 17</a:t>
            </a:r>
            <a:r>
              <a:rPr lang="en-GB" sz="1200" baseline="30000" dirty="0"/>
              <a:t>th</a:t>
            </a:r>
            <a:r>
              <a:rPr lang="en-GB" sz="1200" dirty="0"/>
              <a:t> December: Christmas dinner and Christmas jumper day </a:t>
            </a:r>
          </a:p>
          <a:p>
            <a:pPr fontAlgn="base"/>
            <a:r>
              <a:rPr lang="en-GB" sz="1200" dirty="0"/>
              <a:t>                                                   5.30pm KS2 Christmas concert </a:t>
            </a:r>
          </a:p>
          <a:p>
            <a:pPr fontAlgn="base"/>
            <a:r>
              <a:rPr lang="en-GB" sz="1200" dirty="0"/>
              <a:t>Friday 19</a:t>
            </a:r>
            <a:r>
              <a:rPr lang="en-GB" sz="1200" baseline="30000" dirty="0"/>
              <a:t>th</a:t>
            </a:r>
            <a:r>
              <a:rPr lang="en-GB" sz="1200" dirty="0"/>
              <a:t> December: 1pm Celebration assembly </a:t>
            </a:r>
          </a:p>
          <a:p>
            <a:pPr fontAlgn="base"/>
            <a:r>
              <a:rPr lang="en-GB" sz="1200" dirty="0"/>
              <a:t>                                         1.45pm Early closing (no after school club) </a:t>
            </a:r>
          </a:p>
          <a:p>
            <a:pPr fontAlgn="base"/>
            <a:r>
              <a:rPr lang="en-GB" sz="1200" dirty="0"/>
              <a:t>                                         Last day of term </a:t>
            </a:r>
          </a:p>
        </p:txBody>
      </p:sp>
      <p:sp>
        <p:nvSpPr>
          <p:cNvPr id="10" name="Rounded Rectangle 9">
            <a:extLst>
              <a:ext uri="{FF2B5EF4-FFF2-40B4-BE49-F238E27FC236}">
                <a16:creationId xmlns:a16="http://schemas.microsoft.com/office/drawing/2014/main" id="{ACA0BA74-9760-B3BF-D835-A899E095DC1D}"/>
              </a:ext>
            </a:extLst>
          </p:cNvPr>
          <p:cNvSpPr/>
          <p:nvPr/>
        </p:nvSpPr>
        <p:spPr>
          <a:xfrm>
            <a:off x="3467605" y="329071"/>
            <a:ext cx="2970790" cy="309908"/>
          </a:xfrm>
          <a:prstGeom prst="roundRect">
            <a:avLst/>
          </a:prstGeom>
          <a:solidFill>
            <a:srgbClr val="FF35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latin typeface="Sassoon Infant" pitchFamily="2" charset="0"/>
                <a:ea typeface="Sassoon Infant" pitchFamily="2" charset="0"/>
              </a:rPr>
              <a:t>Dates For Your Diary</a:t>
            </a:r>
          </a:p>
        </p:txBody>
      </p:sp>
      <p:sp>
        <p:nvSpPr>
          <p:cNvPr id="2" name="TextBox 1">
            <a:extLst>
              <a:ext uri="{FF2B5EF4-FFF2-40B4-BE49-F238E27FC236}">
                <a16:creationId xmlns:a16="http://schemas.microsoft.com/office/drawing/2014/main" id="{51429AF0-81CF-B20E-B266-681BD2801AF1}"/>
              </a:ext>
            </a:extLst>
          </p:cNvPr>
          <p:cNvSpPr txBox="1"/>
          <p:nvPr/>
        </p:nvSpPr>
        <p:spPr>
          <a:xfrm>
            <a:off x="421072" y="3079461"/>
            <a:ext cx="9269130" cy="2677656"/>
          </a:xfrm>
          <a:prstGeom prst="rect">
            <a:avLst/>
          </a:prstGeom>
          <a:noFill/>
        </p:spPr>
        <p:txBody>
          <a:bodyPr wrap="square" rtlCol="0">
            <a:spAutoFit/>
          </a:bodyPr>
          <a:lstStyle/>
          <a:p>
            <a:r>
              <a:rPr lang="en-GB" sz="1200" dirty="0"/>
              <a:t>There is one week to go until the end of term so I thought I would just set out the arrangements for the last week. On Monday there will be a performance at 9.30am for the children who take part in the Rock Steady band lessons. Parents are welcome to come and watch with the rest of the school. </a:t>
            </a:r>
          </a:p>
          <a:p>
            <a:r>
              <a:rPr lang="en-GB" sz="1200" dirty="0"/>
              <a:t>On Wednesday we are having our school Christmas dinner, and the children are allowed to wear Christmas outfits e.g. jumpers, festive clothes on this day. In the evening at 5.30pm the KS2 children will be participating in their carol concert. The children have been practicing songs and learning how to play the handbells. Please could the children return to the school between 5.15pm and 5.25pm. </a:t>
            </a:r>
          </a:p>
          <a:p>
            <a:endParaRPr lang="en-GB" sz="1200" dirty="0"/>
          </a:p>
          <a:p>
            <a:r>
              <a:rPr lang="en-GB" sz="1200" dirty="0"/>
              <a:t>On Friday we will be having our end of term celebration assembly. This will start at 1pm and parents / carers are welcome to join us. The assembly should finish at 1.45pm and this is when children will need to be collected as the school closes at this time. </a:t>
            </a:r>
          </a:p>
          <a:p>
            <a:endParaRPr lang="en-GB" sz="1200" dirty="0"/>
          </a:p>
          <a:p>
            <a:r>
              <a:rPr lang="en-GB" sz="1200" dirty="0"/>
              <a:t>We return to school on Tuesday 6</a:t>
            </a:r>
            <a:r>
              <a:rPr lang="en-GB" sz="1200" baseline="30000" dirty="0"/>
              <a:t>th</a:t>
            </a:r>
            <a:r>
              <a:rPr lang="en-GB" sz="1200" dirty="0"/>
              <a:t> January as Monday 5</a:t>
            </a:r>
            <a:r>
              <a:rPr lang="en-GB" sz="1200" baseline="30000" dirty="0"/>
              <a:t>th</a:t>
            </a:r>
            <a:r>
              <a:rPr lang="en-GB" sz="1200" dirty="0"/>
              <a:t> is an INSET day. There is no holiday club planned for this day as all staff are in training off site.</a:t>
            </a:r>
          </a:p>
          <a:p>
            <a:endParaRPr lang="en-GB" sz="1200" dirty="0"/>
          </a:p>
          <a:p>
            <a:r>
              <a:rPr lang="en-GB" sz="1200" dirty="0"/>
              <a:t>All that remains is to wish everyone a lovely Christmas and thank you for your support this term. See you in 2026.</a:t>
            </a:r>
          </a:p>
        </p:txBody>
      </p:sp>
      <p:sp>
        <p:nvSpPr>
          <p:cNvPr id="3" name="Rounded Rectangle 9">
            <a:extLst>
              <a:ext uri="{FF2B5EF4-FFF2-40B4-BE49-F238E27FC236}">
                <a16:creationId xmlns:a16="http://schemas.microsoft.com/office/drawing/2014/main" id="{F09A6E13-0772-D2AB-1C9F-973D483FBAE7}"/>
              </a:ext>
            </a:extLst>
          </p:cNvPr>
          <p:cNvSpPr/>
          <p:nvPr/>
        </p:nvSpPr>
        <p:spPr>
          <a:xfrm>
            <a:off x="3570242" y="2642520"/>
            <a:ext cx="2970790" cy="309908"/>
          </a:xfrm>
          <a:prstGeom prst="roundRect">
            <a:avLst/>
          </a:prstGeom>
          <a:solidFill>
            <a:srgbClr val="FF35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latin typeface="Sassoon Infant" pitchFamily="2" charset="0"/>
                <a:ea typeface="Sassoon Infant" pitchFamily="2" charset="0"/>
              </a:rPr>
              <a:t>Last Week of Term</a:t>
            </a:r>
          </a:p>
        </p:txBody>
      </p:sp>
    </p:spTree>
    <p:extLst>
      <p:ext uri="{BB962C8B-B14F-4D97-AF65-F5344CB8AC3E}">
        <p14:creationId xmlns:p14="http://schemas.microsoft.com/office/powerpoint/2010/main" val="41282930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5cec3b11-46c9-41cc-bcbc-099c1464f52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FC82831443FCE4C8ED4E9FE624C880E" ma:contentTypeVersion="18" ma:contentTypeDescription="Create a new document." ma:contentTypeScope="" ma:versionID="f9c29754df4dea94e316437625300d99">
  <xsd:schema xmlns:xsd="http://www.w3.org/2001/XMLSchema" xmlns:xs="http://www.w3.org/2001/XMLSchema" xmlns:p="http://schemas.microsoft.com/office/2006/metadata/properties" xmlns:ns3="5cec3b11-46c9-41cc-bcbc-099c1464f52d" xmlns:ns4="c1cc5233-0a48-47e1-8b4f-45da13b094a7" targetNamespace="http://schemas.microsoft.com/office/2006/metadata/properties" ma:root="true" ma:fieldsID="2d7b294a04d22ba86e9390edb30070e7" ns3:_="" ns4:_="">
    <xsd:import namespace="5cec3b11-46c9-41cc-bcbc-099c1464f52d"/>
    <xsd:import namespace="c1cc5233-0a48-47e1-8b4f-45da13b094a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4:SharedWithUsers" minOccurs="0"/>
                <xsd:element ref="ns4:SharedWithDetails" minOccurs="0"/>
                <xsd:element ref="ns4:SharingHintHash"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ec3b11-46c9-41cc-bcbc-099c1464f5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SystemTags" ma:index="25"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1cc5233-0a48-47e1-8b4f-45da13b094a7"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element name="SharingHintHash" ma:index="2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98835C-28DC-4D72-96B4-EDD79CA2E0D1}">
  <ds:schemaRefs>
    <ds:schemaRef ds:uri="http://schemas.microsoft.com/office/2006/metadata/properties"/>
    <ds:schemaRef ds:uri="http://schemas.microsoft.com/office/2006/documentManagement/types"/>
    <ds:schemaRef ds:uri="http://purl.org/dc/terms/"/>
    <ds:schemaRef ds:uri="5cec3b11-46c9-41cc-bcbc-099c1464f52d"/>
    <ds:schemaRef ds:uri="http://www.w3.org/XML/1998/namespace"/>
    <ds:schemaRef ds:uri="http://purl.org/dc/elements/1.1/"/>
    <ds:schemaRef ds:uri="http://purl.org/dc/dcmitype/"/>
    <ds:schemaRef ds:uri="http://schemas.openxmlformats.org/package/2006/metadata/core-properties"/>
    <ds:schemaRef ds:uri="http://schemas.microsoft.com/office/infopath/2007/PartnerControls"/>
    <ds:schemaRef ds:uri="c1cc5233-0a48-47e1-8b4f-45da13b094a7"/>
  </ds:schemaRefs>
</ds:datastoreItem>
</file>

<file path=customXml/itemProps2.xml><?xml version="1.0" encoding="utf-8"?>
<ds:datastoreItem xmlns:ds="http://schemas.openxmlformats.org/officeDocument/2006/customXml" ds:itemID="{538F78C2-08CB-4BCA-94C9-07586B90694D}">
  <ds:schemaRefs>
    <ds:schemaRef ds:uri="5cec3b11-46c9-41cc-bcbc-099c1464f52d"/>
    <ds:schemaRef ds:uri="c1cc5233-0a48-47e1-8b4f-45da13b094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8241062-B840-403E-B582-A909693CA9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1051</TotalTime>
  <Words>772</Words>
  <Application>Microsoft Office PowerPoint</Application>
  <PresentationFormat>A4 Paper (210x297 mm)</PresentationFormat>
  <Paragraphs>38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Sassoon Infant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Polly Evans</dc:creator>
  <cp:lastModifiedBy>9312465 headteacher.2465</cp:lastModifiedBy>
  <cp:revision>52</cp:revision>
  <cp:lastPrinted>2024-08-30T10:40:37Z</cp:lastPrinted>
  <dcterms:created xsi:type="dcterms:W3CDTF">2024-08-25T14:33:54Z</dcterms:created>
  <dcterms:modified xsi:type="dcterms:W3CDTF">2025-12-12T16:34:49Z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0x0101008FC82831443FCE4C8ED4E9FE624C880E</vt:lpwstr>
  </property>
  <property fmtid="{D5CDD505-2E9C-101B-9397-08002B2CF9AE}" pid="3" name="MediaServiceImageTags">
    <vt:lpwstr/>
  </property>
</Properties>
</file>