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91" r:id="rId25"/>
    <p:sldId id="292" r:id="rId26"/>
    <p:sldId id="283" r:id="rId27"/>
    <p:sldId id="285" r:id="rId28"/>
    <p:sldId id="286" r:id="rId29"/>
    <p:sldId id="293" r:id="rId30"/>
  </p:sldIdLst>
  <p:sldSz cx="9144000" cy="5143500" type="screen16x9"/>
  <p:notesSz cx="6858000" cy="9144000"/>
  <p:embeddedFontLst>
    <p:embeddedFont>
      <p:font typeface="Cambria Math" panose="02040503050406030204" pitchFamily="18" charset="0"/>
      <p:regular r:id="rId32"/>
    </p:embeddedFont>
    <p:embeddedFont>
      <p:font typeface="Nunito" pitchFamily="2" charset="0"/>
      <p:regular r:id="rId33"/>
      <p:bold r:id="rId34"/>
      <p:italic r:id="rId35"/>
      <p:boldItalic r:id="rId36"/>
    </p:embeddedFont>
    <p:embeddedFont>
      <p:font typeface="Nunito Sans SemiBold" pitchFamily="2"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9"/>
    <p:restoredTop sz="84615" autoAdjust="0"/>
  </p:normalViewPr>
  <p:slideViewPr>
    <p:cSldViewPr snapToGrid="0">
      <p:cViewPr varScale="1">
        <p:scale>
          <a:sx n="81" d="100"/>
          <a:sy n="81" d="100"/>
        </p:scale>
        <p:origin x="12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EAF9203-5330-4E55-9A02-66F630BE14E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063DD548-6122-437B-8803-E9710FBAEA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4580" name="Slide Number Placeholder 3">
            <a:extLst>
              <a:ext uri="{FF2B5EF4-FFF2-40B4-BE49-F238E27FC236}">
                <a16:creationId xmlns:a16="http://schemas.microsoft.com/office/drawing/2014/main" id="{DB3C8753-C6BB-42BF-BEB7-51556757F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47D00B9C-7A27-402F-8EB8-0035BFC28287}" type="slidenum">
              <a:rPr lang="en-GB" altLang="en-US"/>
              <a:pPr/>
              <a:t>24</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8295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D68B144-37FD-4654-A164-58D16603AE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982B62-A87A-4D74-87F0-88E5B04666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8FCF5F-B5DB-4514-A1FF-A69A1A361108}"/>
              </a:ext>
            </a:extLst>
          </p:cNvPr>
          <p:cNvSpPr>
            <a:spLocks noGrp="1" noChangeArrowheads="1"/>
          </p:cNvSpPr>
          <p:nvPr>
            <p:ph type="sldNum" sz="quarter" idx="12"/>
          </p:nvPr>
        </p:nvSpPr>
        <p:spPr>
          <a:ln/>
        </p:spPr>
        <p:txBody>
          <a:bodyPr/>
          <a:lstStyle>
            <a:lvl1pPr>
              <a:defRPr/>
            </a:lvl1pPr>
          </a:lstStyle>
          <a:p>
            <a:fld id="{967C0A02-5F37-49D8-BDFF-2329A46994D2}" type="slidenum">
              <a:rPr lang="en-US" altLang="en-US"/>
              <a:pPr/>
              <a:t>‹#›</a:t>
            </a:fld>
            <a:endParaRPr lang="en-US" altLang="en-US"/>
          </a:p>
        </p:txBody>
      </p:sp>
    </p:spTree>
    <p:extLst>
      <p:ext uri="{BB962C8B-B14F-4D97-AF65-F5344CB8AC3E}">
        <p14:creationId xmlns:p14="http://schemas.microsoft.com/office/powerpoint/2010/main" val="332283116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 id="2147483670"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406702" y="3311638"/>
            <a:ext cx="8520600" cy="1416720"/>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tx1"/>
                </a:solidFill>
                <a:latin typeface="+mj-lt"/>
                <a:ea typeface="Arial"/>
                <a:cs typeface="Arial"/>
                <a:sym typeface="Arial"/>
              </a:rPr>
              <a:t>Mill Lane Community Primary School</a:t>
            </a:r>
            <a:br>
              <a:rPr lang="en-US" sz="4000" dirty="0">
                <a:solidFill>
                  <a:schemeClr val="tx1"/>
                </a:solidFill>
                <a:latin typeface="+mj-lt"/>
                <a:ea typeface="Arial"/>
                <a:cs typeface="Arial"/>
                <a:sym typeface="Arial"/>
              </a:rPr>
            </a:br>
            <a:r>
              <a:rPr lang="en-US" sz="4000" dirty="0">
                <a:solidFill>
                  <a:schemeClr val="tx1"/>
                </a:solidFill>
                <a:latin typeface="+mj-lt"/>
                <a:ea typeface="Arial"/>
                <a:cs typeface="Arial"/>
                <a:sym typeface="Arial"/>
              </a:rPr>
              <a:t>KS2 SATs 2026 </a:t>
            </a:r>
            <a:br>
              <a:rPr lang="en-US" sz="4000" dirty="0">
                <a:solidFill>
                  <a:schemeClr val="tx1"/>
                </a:solidFill>
                <a:latin typeface="+mj-lt"/>
                <a:ea typeface="Arial"/>
                <a:cs typeface="Arial"/>
                <a:sym typeface="Arial"/>
              </a:rPr>
            </a:br>
            <a:r>
              <a:rPr lang="en-US" sz="2800" dirty="0">
                <a:solidFill>
                  <a:schemeClr val="tx1"/>
                </a:solidFill>
                <a:latin typeface="+mj-lt"/>
                <a:ea typeface="Arial"/>
                <a:cs typeface="Arial"/>
                <a:sym typeface="Arial"/>
              </a:rPr>
              <a:t>Information Evening for Parents/Carers</a:t>
            </a:r>
            <a:br>
              <a:rPr lang="en-US" sz="2800" dirty="0">
                <a:solidFill>
                  <a:schemeClr val="tx1"/>
                </a:solidFill>
                <a:latin typeface="+mj-lt"/>
                <a:ea typeface="Arial"/>
                <a:cs typeface="Arial"/>
                <a:sym typeface="Arial"/>
              </a:rPr>
            </a:br>
            <a:r>
              <a:rPr lang="en-US" sz="2800" dirty="0">
                <a:solidFill>
                  <a:schemeClr val="tx1"/>
                </a:solidFill>
                <a:latin typeface="+mj-lt"/>
                <a:ea typeface="Arial"/>
                <a:cs typeface="Arial"/>
                <a:sym typeface="Arial"/>
              </a:rPr>
              <a:t>Wednesday 19</a:t>
            </a:r>
            <a:r>
              <a:rPr lang="en-US" sz="2800" baseline="30000" dirty="0">
                <a:solidFill>
                  <a:schemeClr val="tx1"/>
                </a:solidFill>
                <a:latin typeface="+mj-lt"/>
                <a:ea typeface="Arial"/>
                <a:cs typeface="Arial"/>
                <a:sym typeface="Arial"/>
              </a:rPr>
              <a:t>th</a:t>
            </a:r>
            <a:r>
              <a:rPr lang="en-US" sz="2800" dirty="0">
                <a:solidFill>
                  <a:schemeClr val="tx1"/>
                </a:solidFill>
                <a:latin typeface="+mj-lt"/>
                <a:ea typeface="Arial"/>
                <a:cs typeface="Arial"/>
                <a:sym typeface="Arial"/>
              </a:rPr>
              <a:t> November 2025</a:t>
            </a:r>
            <a:endParaRPr sz="2800" dirty="0">
              <a:solidFill>
                <a:schemeClr val="tx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pic>
        <p:nvPicPr>
          <p:cNvPr id="2" name="Picture 1">
            <a:extLst>
              <a:ext uri="{FF2B5EF4-FFF2-40B4-BE49-F238E27FC236}">
                <a16:creationId xmlns:a16="http://schemas.microsoft.com/office/drawing/2014/main" id="{A821D60A-B47A-549D-D469-B3C4072100E5}"/>
              </a:ext>
            </a:extLst>
          </p:cNvPr>
          <p:cNvPicPr>
            <a:picLocks noChangeAspect="1"/>
          </p:cNvPicPr>
          <p:nvPr/>
        </p:nvPicPr>
        <p:blipFill>
          <a:blip r:embed="rId4"/>
          <a:stretch>
            <a:fillRect/>
          </a:stretch>
        </p:blipFill>
        <p:spPr>
          <a:xfrm>
            <a:off x="3433243" y="313136"/>
            <a:ext cx="2277514" cy="22775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12</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13</a:t>
            </a:r>
            <a:r>
              <a:rPr lang="en-GB" baseline="30000" dirty="0"/>
              <a:t>th</a:t>
            </a:r>
            <a:r>
              <a:rPr lang="en-GB" dirty="0"/>
              <a:t> May and Thursday 14</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13</a:t>
            </a:r>
            <a:r>
              <a:rPr lang="en-GB" baseline="30000" dirty="0"/>
              <a:t>th</a:t>
            </a:r>
            <a:r>
              <a:rPr lang="en-GB" dirty="0"/>
              <a:t> May</a:t>
            </a:r>
          </a:p>
          <a:p>
            <a:endParaRPr lang="en-GB" dirty="0"/>
          </a:p>
          <a:p>
            <a:r>
              <a:rPr lang="en-GB" dirty="0"/>
              <a:t>Paper 2: Reasoning (40 minutes) – Wednesday 13</a:t>
            </a:r>
            <a:r>
              <a:rPr lang="en-GB" baseline="30000" dirty="0"/>
              <a:t>th</a:t>
            </a:r>
            <a:r>
              <a:rPr lang="en-GB" dirty="0"/>
              <a:t> May</a:t>
            </a:r>
          </a:p>
          <a:p>
            <a:endParaRPr lang="en-GB" dirty="0"/>
          </a:p>
          <a:p>
            <a:r>
              <a:rPr lang="en-GB" dirty="0"/>
              <a:t>Paper 3: Reasoning (40 minutes) – Thursday 14</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BODMAS),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13</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14</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14</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EB114E3-4655-4856-A703-FEE06CCB98CC}"/>
              </a:ext>
            </a:extLst>
          </p:cNvPr>
          <p:cNvSpPr>
            <a:spLocks noGrp="1" noChangeArrowheads="1"/>
          </p:cNvSpPr>
          <p:nvPr>
            <p:ph type="title"/>
          </p:nvPr>
        </p:nvSpPr>
        <p:spPr>
          <a:xfrm>
            <a:off x="1656160" y="0"/>
            <a:ext cx="5886450" cy="1038225"/>
          </a:xfrm>
        </p:spPr>
        <p:txBody>
          <a:bodyPr/>
          <a:lstStyle/>
          <a:p>
            <a:pPr algn="ctr" eaLnBrk="1" hangingPunct="1"/>
            <a:r>
              <a:rPr lang="en-GB" altLang="en-US" sz="2700" dirty="0">
                <a:solidFill>
                  <a:srgbClr val="000000"/>
                </a:solidFill>
                <a:latin typeface="+mj-lt"/>
                <a:ea typeface="Verdana" panose="020B0604030504040204" pitchFamily="34" charset="0"/>
                <a:cs typeface="Verdana" panose="020B0604030504040204" pitchFamily="34" charset="0"/>
              </a:rPr>
              <a:t>How</a:t>
            </a:r>
            <a:r>
              <a:rPr lang="en-GB" altLang="en-US" sz="2700" dirty="0">
                <a:solidFill>
                  <a:srgbClr val="000000"/>
                </a:solidFill>
                <a:latin typeface="Verdana" panose="020B0604030504040204" pitchFamily="34" charset="0"/>
                <a:ea typeface="Verdana" panose="020B0604030504040204" pitchFamily="34" charset="0"/>
                <a:cs typeface="Verdana" panose="020B0604030504040204" pitchFamily="34" charset="0"/>
              </a:rPr>
              <a:t> can parents help?</a:t>
            </a:r>
            <a:endParaRPr lang="en-US" altLang="en-US" sz="2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352F8159-5FEA-4BCE-91B4-9B23FA41C271}"/>
              </a:ext>
            </a:extLst>
          </p:cNvPr>
          <p:cNvSpPr txBox="1">
            <a:spLocks noChangeArrowheads="1"/>
          </p:cNvSpPr>
          <p:nvPr/>
        </p:nvSpPr>
        <p:spPr bwMode="auto">
          <a:xfrm>
            <a:off x="344384" y="1244705"/>
            <a:ext cx="8573985" cy="3888581"/>
          </a:xfrm>
          <a:prstGeom prst="rect">
            <a:avLst/>
          </a:prstGeom>
          <a:noFill/>
          <a:ln w="9525">
            <a:noFill/>
            <a:miter lim="800000"/>
            <a:headEnd/>
            <a:tailEnd/>
          </a:ln>
          <a:effectLst/>
        </p:spPr>
        <p:txBody>
          <a:bodyPr/>
          <a:lstStyle/>
          <a:p>
            <a:pPr marL="257175" indent="-257175">
              <a:spcBef>
                <a:spcPct val="20000"/>
              </a:spcBef>
              <a:buClr>
                <a:schemeClr val="hlink"/>
              </a:buClr>
              <a:buSzPct val="120000"/>
              <a:defRPr/>
            </a:pPr>
            <a:endParaRPr lang="en-GB" sz="1800" dirty="0">
              <a:latin typeface="+mn-lt"/>
            </a:endParaRP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Sensible bedtime.</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Healthy diet – eat breakfast.</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Drink plenty of water at home and school.</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Encourage your child positively, without putting too much pressure on him/her.</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Support with homework – provide a quiet place for work.</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Use revision guides and websites to support your child’s learning.</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Encourage you child to ask if they are unsure of anything.</a:t>
            </a:r>
          </a:p>
          <a:p>
            <a:pPr marL="257175" indent="-257175">
              <a:spcBef>
                <a:spcPct val="20000"/>
              </a:spcBef>
              <a:buSzPct val="120000"/>
              <a:buFont typeface="Arial" pitchFamily="34" charset="0"/>
              <a:buChar char="•"/>
              <a:defRPr/>
            </a:pPr>
            <a:r>
              <a:rPr lang="en-GB" sz="1800" dirty="0">
                <a:ea typeface="Verdana" pitchFamily="34" charset="0"/>
                <a:cs typeface="Verdana" pitchFamily="34" charset="0"/>
              </a:rPr>
              <a:t>Create a revision timetable that works for you and your child. For some families, 10-20 minute activities over a few days works best. For others, a longer study session once or twice a week may be better. </a:t>
            </a:r>
            <a:endParaRPr lang="en-GB" sz="1800" dirty="0">
              <a:latin typeface="+mn-lt"/>
              <a:ea typeface="Verdana" pitchFamily="34" charset="0"/>
              <a:cs typeface="Verdana" pitchFamily="34" charset="0"/>
            </a:endParaRPr>
          </a:p>
        </p:txBody>
      </p:sp>
      <p:sp>
        <p:nvSpPr>
          <p:cNvPr id="5" name="TextBox 4">
            <a:extLst>
              <a:ext uri="{FF2B5EF4-FFF2-40B4-BE49-F238E27FC236}">
                <a16:creationId xmlns:a16="http://schemas.microsoft.com/office/drawing/2014/main" id="{575CFF95-AE7E-4B52-844C-500AF8A4D395}"/>
              </a:ext>
            </a:extLst>
          </p:cNvPr>
          <p:cNvSpPr txBox="1"/>
          <p:nvPr/>
        </p:nvSpPr>
        <p:spPr>
          <a:xfrm>
            <a:off x="154378" y="519112"/>
            <a:ext cx="8573985" cy="646331"/>
          </a:xfrm>
          <a:prstGeom prst="rect">
            <a:avLst/>
          </a:prstGeom>
          <a:noFill/>
        </p:spPr>
        <p:txBody>
          <a:bodyPr wrap="square">
            <a:spAutoFit/>
          </a:bodyPr>
          <a:lstStyle/>
          <a:p>
            <a:pPr marL="114300" indent="0">
              <a:buNone/>
            </a:pPr>
            <a:r>
              <a:rPr lang="en-GB" sz="1800" dirty="0"/>
              <a:t>Firstly, a positive attitude goes a long way. Give them as much encouragement and support as you can (but we don’t need to tell you that!)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EF168F-43B5-9C6D-B56E-83686C8B946B}"/>
              </a:ext>
            </a:extLst>
          </p:cNvPr>
          <p:cNvSpPr>
            <a:spLocks noGrp="1"/>
          </p:cNvSpPr>
          <p:nvPr>
            <p:ph type="sldNum" idx="12"/>
          </p:nvPr>
        </p:nvSpPr>
        <p:spPr/>
        <p:txBody>
          <a:bodyPr/>
          <a:lstStyle/>
          <a:p>
            <a:fld id="{00000000-1234-1234-1234-123412341234}" type="slidenum">
              <a:rPr lang="en" smtClean="0"/>
              <a:pPr/>
              <a:t>25</a:t>
            </a:fld>
            <a:endParaRPr lang="en"/>
          </a:p>
        </p:txBody>
      </p:sp>
      <p:sp>
        <p:nvSpPr>
          <p:cNvPr id="5" name="Rectangle 2">
            <a:extLst>
              <a:ext uri="{FF2B5EF4-FFF2-40B4-BE49-F238E27FC236}">
                <a16:creationId xmlns:a16="http://schemas.microsoft.com/office/drawing/2014/main" id="{851FB49B-C62D-C66F-66D3-9BD8C260320C}"/>
              </a:ext>
            </a:extLst>
          </p:cNvPr>
          <p:cNvSpPr>
            <a:spLocks noGrp="1" noChangeArrowheads="1"/>
          </p:cNvSpPr>
          <p:nvPr>
            <p:ph type="title"/>
          </p:nvPr>
        </p:nvSpPr>
        <p:spPr>
          <a:xfrm>
            <a:off x="1656160" y="0"/>
            <a:ext cx="5886450" cy="1038225"/>
          </a:xfrm>
        </p:spPr>
        <p:txBody>
          <a:bodyPr/>
          <a:lstStyle/>
          <a:p>
            <a:pPr algn="ctr" eaLnBrk="1" hangingPunct="1"/>
            <a:r>
              <a:rPr lang="en-GB" altLang="en-US" sz="2700" dirty="0">
                <a:solidFill>
                  <a:srgbClr val="000000"/>
                </a:solidFill>
                <a:latin typeface="+mj-lt"/>
                <a:ea typeface="Verdana" panose="020B0604030504040204" pitchFamily="34" charset="0"/>
                <a:cs typeface="Verdana" panose="020B0604030504040204" pitchFamily="34" charset="0"/>
              </a:rPr>
              <a:t>How</a:t>
            </a:r>
            <a:r>
              <a:rPr lang="en-GB" altLang="en-US" sz="2700" dirty="0">
                <a:solidFill>
                  <a:srgbClr val="000000"/>
                </a:solidFill>
                <a:latin typeface="Verdana" panose="020B0604030504040204" pitchFamily="34" charset="0"/>
                <a:ea typeface="Verdana" panose="020B0604030504040204" pitchFamily="34" charset="0"/>
                <a:cs typeface="Verdana" panose="020B0604030504040204" pitchFamily="34" charset="0"/>
              </a:rPr>
              <a:t> can parents help?</a:t>
            </a:r>
            <a:endParaRPr lang="en-US" altLang="en-US" sz="27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a:extLst>
              <a:ext uri="{FF2B5EF4-FFF2-40B4-BE49-F238E27FC236}">
                <a16:creationId xmlns:a16="http://schemas.microsoft.com/office/drawing/2014/main" id="{E79CB34F-549A-73F6-18B5-F820D8377DA2}"/>
              </a:ext>
            </a:extLst>
          </p:cNvPr>
          <p:cNvSpPr txBox="1">
            <a:spLocks noChangeArrowheads="1"/>
          </p:cNvSpPr>
          <p:nvPr/>
        </p:nvSpPr>
        <p:spPr bwMode="auto">
          <a:xfrm>
            <a:off x="285007" y="889970"/>
            <a:ext cx="8573985" cy="3888581"/>
          </a:xfrm>
          <a:prstGeom prst="rect">
            <a:avLst/>
          </a:prstGeom>
          <a:noFill/>
          <a:ln w="9525">
            <a:noFill/>
            <a:miter lim="800000"/>
            <a:headEnd/>
            <a:tailEnd/>
          </a:ln>
          <a:effectLst/>
        </p:spPr>
        <p:txBody>
          <a:bodyPr/>
          <a:lstStyle/>
          <a:p>
            <a:pPr marL="257175" indent="-257175">
              <a:spcBef>
                <a:spcPct val="20000"/>
              </a:spcBef>
              <a:buClr>
                <a:schemeClr val="hlink"/>
              </a:buClr>
              <a:buSzPct val="120000"/>
              <a:defRPr/>
            </a:pPr>
            <a:endParaRPr lang="en-GB" sz="1800" dirty="0">
              <a:latin typeface="+mn-lt"/>
            </a:endParaRP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Sensible bedtime.</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Healthy diet – eat breakfast.</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Drink plenty of water at home and school.</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Encourage your child positively, without putting too much pressure on him/her.</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Support with homework – provide a quiet place for work.</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Use revision guides and websites to support your child’s learning.</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Encourage you child to ask if they are unsure of anything.</a:t>
            </a:r>
          </a:p>
          <a:p>
            <a:pPr marL="257175" indent="-257175">
              <a:spcBef>
                <a:spcPct val="20000"/>
              </a:spcBef>
              <a:buSzPct val="120000"/>
              <a:buFont typeface="Arial" pitchFamily="34" charset="0"/>
              <a:buChar char="•"/>
              <a:defRPr/>
            </a:pPr>
            <a:r>
              <a:rPr lang="en-GB" sz="1800" dirty="0">
                <a:ea typeface="Verdana" pitchFamily="34" charset="0"/>
                <a:cs typeface="Verdana" pitchFamily="34" charset="0"/>
              </a:rPr>
              <a:t>Create a revision timetable that works for you and your child. For some families, 10-20 minute activities over a few days works best. For others, a longer study session once or twice a week may be better. </a:t>
            </a:r>
          </a:p>
          <a:p>
            <a:pPr marL="257175" indent="-257175">
              <a:spcBef>
                <a:spcPct val="20000"/>
              </a:spcBef>
              <a:buSzPct val="120000"/>
              <a:buFont typeface="Arial" pitchFamily="34" charset="0"/>
              <a:buChar char="•"/>
              <a:defRPr/>
            </a:pPr>
            <a:r>
              <a:rPr lang="en-GB" sz="1800" dirty="0">
                <a:latin typeface="+mn-lt"/>
                <a:ea typeface="Verdana" pitchFamily="34" charset="0"/>
                <a:cs typeface="Verdana" pitchFamily="34" charset="0"/>
              </a:rPr>
              <a:t>Homework Club and Revision Clubs.</a:t>
            </a:r>
          </a:p>
        </p:txBody>
      </p:sp>
      <p:sp>
        <p:nvSpPr>
          <p:cNvPr id="7" name="TextBox 6">
            <a:extLst>
              <a:ext uri="{FF2B5EF4-FFF2-40B4-BE49-F238E27FC236}">
                <a16:creationId xmlns:a16="http://schemas.microsoft.com/office/drawing/2014/main" id="{E4FF084F-BFD2-1A7B-3FD8-AFEA9AF458CF}"/>
              </a:ext>
            </a:extLst>
          </p:cNvPr>
          <p:cNvSpPr txBox="1"/>
          <p:nvPr/>
        </p:nvSpPr>
        <p:spPr>
          <a:xfrm>
            <a:off x="154378" y="519112"/>
            <a:ext cx="8573985" cy="646331"/>
          </a:xfrm>
          <a:prstGeom prst="rect">
            <a:avLst/>
          </a:prstGeom>
          <a:noFill/>
        </p:spPr>
        <p:txBody>
          <a:bodyPr wrap="square">
            <a:spAutoFit/>
          </a:bodyPr>
          <a:lstStyle/>
          <a:p>
            <a:pPr marL="114300" indent="0">
              <a:buNone/>
            </a:pPr>
            <a:r>
              <a:rPr lang="en-GB" sz="1800" dirty="0"/>
              <a:t>Firstly, a positive attitude goes a long way. Give them as much encouragement and support as you can (but we don’t need to tell you that)!</a:t>
            </a:r>
          </a:p>
        </p:txBody>
      </p:sp>
    </p:spTree>
    <p:extLst>
      <p:ext uri="{BB962C8B-B14F-4D97-AF65-F5344CB8AC3E}">
        <p14:creationId xmlns:p14="http://schemas.microsoft.com/office/powerpoint/2010/main" val="378796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We will be able to provide you with more detailed feedback.</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about the SATs</a:t>
            </a:r>
          </a:p>
          <a:p>
            <a:pPr marL="114300" indent="0">
              <a:buNone/>
            </a:pPr>
            <a:r>
              <a:rPr lang="en-GB" dirty="0"/>
              <a:t>Children can be very intuitive. If they see that you are anxious, this could add to their own anxieties.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164356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B2F8C-5D70-22FE-7AE5-93DF768C71E8}"/>
              </a:ext>
            </a:extLst>
          </p:cNvPr>
          <p:cNvSpPr>
            <a:spLocks noGrp="1"/>
          </p:cNvSpPr>
          <p:nvPr>
            <p:ph type="ctrTitle"/>
          </p:nvPr>
        </p:nvSpPr>
        <p:spPr>
          <a:xfrm>
            <a:off x="311700" y="1433344"/>
            <a:ext cx="8520600" cy="2052600"/>
          </a:xfrm>
        </p:spPr>
        <p:txBody>
          <a:bodyPr/>
          <a:lstStyle/>
          <a:p>
            <a:r>
              <a:rPr lang="en-GB" sz="2800" dirty="0"/>
              <a:t>For further support </a:t>
            </a:r>
            <a:br>
              <a:rPr lang="en-GB" sz="2800" dirty="0"/>
            </a:br>
            <a:r>
              <a:rPr lang="en-GB" sz="2800" dirty="0"/>
              <a:t>please refer to The KS2 SATs page on our school website.</a:t>
            </a:r>
          </a:p>
        </p:txBody>
      </p:sp>
      <p:sp>
        <p:nvSpPr>
          <p:cNvPr id="4" name="Slide Number Placeholder 3">
            <a:extLst>
              <a:ext uri="{FF2B5EF4-FFF2-40B4-BE49-F238E27FC236}">
                <a16:creationId xmlns:a16="http://schemas.microsoft.com/office/drawing/2014/main" id="{06B91D2E-FA8F-B7B4-A065-EDB9298686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1377096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11</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7" name="Picture 6">
            <a:extLst>
              <a:ext uri="{FF2B5EF4-FFF2-40B4-BE49-F238E27FC236}">
                <a16:creationId xmlns:a16="http://schemas.microsoft.com/office/drawing/2014/main"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2943</Words>
  <Application>Microsoft Office PowerPoint</Application>
  <PresentationFormat>On-screen Show (16:9)</PresentationFormat>
  <Paragraphs>289</Paragraphs>
  <Slides>29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Cambria Math</vt:lpstr>
      <vt:lpstr>Verdana</vt:lpstr>
      <vt:lpstr>Wingdings</vt:lpstr>
      <vt:lpstr>Arial</vt:lpstr>
      <vt:lpstr>Nunito Sans SemiBold</vt:lpstr>
      <vt:lpstr>Nunito</vt:lpstr>
      <vt:lpstr>TSL</vt:lpstr>
      <vt:lpstr>  Mill Lane Community Primary School KS2 SATs 2026  Information Evening for Parents/Carers Wednesday 19th November 2025</vt:lpstr>
      <vt:lpstr>What are the SATs? </vt:lpstr>
      <vt:lpstr>When and how the SATs are completed</vt:lpstr>
      <vt:lpstr>Specific arrangements for SATs</vt:lpstr>
      <vt:lpstr>The results</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How can parents help?</vt:lpstr>
      <vt:lpstr>How can parents help?</vt:lpstr>
      <vt:lpstr>Things to remember about SATs</vt:lpstr>
      <vt:lpstr>What to do if you are worried about your child</vt:lpstr>
      <vt:lpstr>Advice for Year 6 children</vt:lpstr>
      <vt:lpstr>For further support  please refer to The KS2 SATs page on our school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Ali Kershaw</dc:creator>
  <cp:lastModifiedBy>James</cp:lastModifiedBy>
  <cp:revision>24</cp:revision>
  <dcterms:modified xsi:type="dcterms:W3CDTF">2025-11-17T14:25:54Z</dcterms:modified>
</cp:coreProperties>
</file>