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7" r:id="rId5"/>
    <p:sldId id="256" r:id="rId6"/>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AC00"/>
    <a:srgbClr val="FF3513"/>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2D065-89D1-234C-488E-2BD84824425B}" v="2" dt="2025-09-19T16:13:27.134"/>
    <p1510:client id="{B19264C5-DFEA-7B63-D3C0-99D9F7A26896}" v="40" dt="2025-09-19T15:19:17.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63CD2F6-7026-924B-9AF6-5B3A126C4969}" type="datetimeFigureOut">
              <a:rPr lang="en-GB" smtClean="0"/>
              <a:t>09/10/2025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365210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63CD2F6-7026-924B-9AF6-5B3A126C4969}" type="datetimeFigureOut">
              <a:rPr lang="en-GB" smtClean="0"/>
              <a:t>09/10/2025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3337060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63CD2F6-7026-924B-9AF6-5B3A126C4969}" type="datetimeFigureOut">
              <a:rPr lang="en-GB" smtClean="0"/>
              <a:t>09/10/2025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9802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63CD2F6-7026-924B-9AF6-5B3A126C4969}" type="datetimeFigureOut">
              <a:rPr lang="en-GB" smtClean="0"/>
              <a:t>09/10/2025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157332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63CD2F6-7026-924B-9AF6-5B3A126C4969}" type="datetimeFigureOut">
              <a:rPr lang="en-GB" smtClean="0"/>
              <a:t>09/10/2025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3615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63CD2F6-7026-924B-9AF6-5B3A126C4969}" type="datetimeFigureOut">
              <a:rPr lang="en-GB" smtClean="0"/>
              <a:t>09/10/2025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25865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63CD2F6-7026-924B-9AF6-5B3A126C4969}" type="datetimeFigureOut">
              <a:rPr lang="en-GB" smtClean="0"/>
              <a:t>09/10/2025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227163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63CD2F6-7026-924B-9AF6-5B3A126C4969}" type="datetimeFigureOut">
              <a:rPr lang="en-GB" smtClean="0"/>
              <a:t>09/10/2025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270307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CD2F6-7026-924B-9AF6-5B3A126C4969}" type="datetimeFigureOut">
              <a:rPr lang="en-GB" smtClean="0"/>
              <a:t>09/10/2025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306322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63CD2F6-7026-924B-9AF6-5B3A126C4969}" type="datetimeFigureOut">
              <a:rPr lang="en-GB" smtClean="0"/>
              <a:t>09/10/2025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2405293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63CD2F6-7026-924B-9AF6-5B3A126C4969}" type="datetimeFigureOut">
              <a:rPr lang="en-GB" smtClean="0"/>
              <a:t>09/10/2025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5C45F1-D3F8-6646-9849-FCE213D321EA}" type="slidenum">
              <a:rPr lang="en-GB" smtClean="0"/>
              <a:t>‹#›</a:t>
            </a:fld>
            <a:endParaRPr lang="en-GB"/>
          </a:p>
        </p:txBody>
      </p:sp>
    </p:spTree>
    <p:extLst>
      <p:ext uri="{BB962C8B-B14F-4D97-AF65-F5344CB8AC3E}">
        <p14:creationId xmlns:p14="http://schemas.microsoft.com/office/powerpoint/2010/main" val="4262860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CD2F6-7026-924B-9AF6-5B3A126C4969}" type="datetimeFigureOut">
              <a:rPr lang="en-GB" smtClean="0"/>
              <a:t>09/10/2025</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C45F1-D3F8-6646-9849-FCE213D321EA}" type="slidenum">
              <a:rPr lang="en-GB" smtClean="0"/>
              <a:t>‹#›</a:t>
            </a:fld>
            <a:endParaRPr lang="en-GB"/>
          </a:p>
        </p:txBody>
      </p:sp>
    </p:spTree>
    <p:extLst>
      <p:ext uri="{BB962C8B-B14F-4D97-AF65-F5344CB8AC3E}">
        <p14:creationId xmlns:p14="http://schemas.microsoft.com/office/powerpoint/2010/main" val="535076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909" y="1999063"/>
            <a:ext cx="1168453" cy="1168453"/>
          </a:xfrm>
          <a:prstGeom prst="rect">
            <a:avLst/>
          </a:prstGeom>
        </p:spPr>
      </p:pic>
      <p:pic>
        <p:nvPicPr>
          <p:cNvPr id="5" name="Picture 4">
            <a:extLst>
              <a:ext uri="{FF2B5EF4-FFF2-40B4-BE49-F238E27FC236}">
                <a16:creationId xmlns:a16="http://schemas.microsoft.com/office/drawing/2014/main" id="{D2188319-E073-745F-4BE9-86FFEE54A124}"/>
              </a:ext>
            </a:extLst>
          </p:cNvPr>
          <p:cNvPicPr>
            <a:picLocks noChangeAspect="1"/>
          </p:cNvPicPr>
          <p:nvPr/>
        </p:nvPicPr>
        <p:blipFill>
          <a:blip r:embed="rId3"/>
          <a:stretch>
            <a:fillRect/>
          </a:stretch>
        </p:blipFill>
        <p:spPr>
          <a:xfrm>
            <a:off x="204569" y="116290"/>
            <a:ext cx="1149073" cy="1155185"/>
          </a:xfrm>
          <a:prstGeom prst="rect">
            <a:avLst/>
          </a:prstGeom>
        </p:spPr>
      </p:pic>
      <p:sp>
        <p:nvSpPr>
          <p:cNvPr id="6" name="Rounded Rectangle 5">
            <a:extLst>
              <a:ext uri="{FF2B5EF4-FFF2-40B4-BE49-F238E27FC236}">
                <a16:creationId xmlns:a16="http://schemas.microsoft.com/office/drawing/2014/main" id="{5025D53E-1015-6B77-412E-1947BC06F4B5}"/>
              </a:ext>
            </a:extLst>
          </p:cNvPr>
          <p:cNvSpPr/>
          <p:nvPr/>
        </p:nvSpPr>
        <p:spPr>
          <a:xfrm>
            <a:off x="1746696" y="70338"/>
            <a:ext cx="7889673" cy="461507"/>
          </a:xfrm>
          <a:prstGeom prst="roundRect">
            <a:avLst/>
          </a:prstGeom>
          <a:solidFill>
            <a:srgbClr val="FF351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latin typeface="Sassoon Infant"/>
                <a:ea typeface="Sassoon Infant" pitchFamily="2" charset="0"/>
              </a:rPr>
              <a:t>Weekly Newsletter – 3</a:t>
            </a:r>
            <a:r>
              <a:rPr lang="en-GB" b="1" baseline="30000" dirty="0">
                <a:latin typeface="Sassoon Infant"/>
                <a:ea typeface="Sassoon Infant" pitchFamily="2" charset="0"/>
              </a:rPr>
              <a:t>rd</a:t>
            </a:r>
            <a:r>
              <a:rPr lang="en-GB" b="1" dirty="0">
                <a:latin typeface="Sassoon Infant"/>
                <a:ea typeface="Sassoon Infant" pitchFamily="2" charset="0"/>
              </a:rPr>
              <a:t> October 2025</a:t>
            </a:r>
            <a:endParaRPr lang="en-US" b="1" dirty="0"/>
          </a:p>
        </p:txBody>
      </p:sp>
      <p:sp>
        <p:nvSpPr>
          <p:cNvPr id="10" name="TextBox 9">
            <a:extLst>
              <a:ext uri="{FF2B5EF4-FFF2-40B4-BE49-F238E27FC236}">
                <a16:creationId xmlns:a16="http://schemas.microsoft.com/office/drawing/2014/main" id="{2C5D3DFB-B0A7-4E7D-6573-290AE9FCD0EA}"/>
              </a:ext>
            </a:extLst>
          </p:cNvPr>
          <p:cNvSpPr txBox="1"/>
          <p:nvPr/>
        </p:nvSpPr>
        <p:spPr>
          <a:xfrm>
            <a:off x="172536" y="3055772"/>
            <a:ext cx="1952834" cy="3672800"/>
          </a:xfrm>
          <a:prstGeom prst="rect">
            <a:avLst/>
          </a:prstGeom>
          <a:noFill/>
        </p:spPr>
        <p:txBody>
          <a:bodyPr wrap="square" lIns="91440" tIns="45720" rIns="91440" bIns="45720" rtlCol="0" anchor="t">
            <a:spAutoFit/>
          </a:bodyPr>
          <a:lstStyle/>
          <a:p>
            <a:pPr marL="12065" marR="5080" indent="1270">
              <a:lnSpc>
                <a:spcPct val="107700"/>
              </a:lnSpc>
              <a:spcBef>
                <a:spcPts val="100"/>
              </a:spcBef>
            </a:pPr>
            <a:r>
              <a:rPr lang="en-GB" sz="1100" b="1" dirty="0">
                <a:latin typeface="Calibri" panose="020F0502020204030204" pitchFamily="34" charset="0"/>
                <a:ea typeface="Sassoon Infant" pitchFamily="2" charset="0"/>
                <a:cs typeface="Calibri" panose="020F0502020204030204" pitchFamily="34" charset="0"/>
              </a:rPr>
              <a:t>This week our stars are:</a:t>
            </a:r>
          </a:p>
          <a:p>
            <a:pPr marL="12065" marR="5080" indent="1270">
              <a:lnSpc>
                <a:spcPct val="107700"/>
              </a:lnSpc>
              <a:spcBef>
                <a:spcPts val="100"/>
              </a:spcBef>
            </a:pPr>
            <a:r>
              <a:rPr lang="en-GB" sz="1100" b="1" dirty="0">
                <a:latin typeface="Calibri"/>
                <a:ea typeface="Sassoon Infant" pitchFamily="2" charset="0"/>
                <a:cs typeface="Calibri"/>
              </a:rPr>
              <a:t>Y1: </a:t>
            </a:r>
            <a:r>
              <a:rPr lang="en-GB" sz="1100" dirty="0">
                <a:latin typeface="Calibri"/>
                <a:ea typeface="Sassoon Infant" pitchFamily="2" charset="0"/>
                <a:cs typeface="Calibri"/>
              </a:rPr>
              <a:t>Leo </a:t>
            </a:r>
            <a:r>
              <a:rPr lang="en-GB" sz="1100" dirty="0" err="1">
                <a:latin typeface="Calibri"/>
                <a:ea typeface="Sassoon Infant" pitchFamily="2" charset="0"/>
                <a:cs typeface="Calibri"/>
              </a:rPr>
              <a:t>Teixeira</a:t>
            </a:r>
            <a:r>
              <a:rPr lang="en-GB" sz="1100" dirty="0">
                <a:latin typeface="Calibri"/>
                <a:ea typeface="Sassoon Infant" pitchFamily="2" charset="0"/>
                <a:cs typeface="Calibri"/>
              </a:rPr>
              <a:t>-Palmer, Jayden Kent</a:t>
            </a:r>
          </a:p>
          <a:p>
            <a:pPr marL="12065" marR="5080" indent="1270">
              <a:lnSpc>
                <a:spcPct val="107700"/>
              </a:lnSpc>
              <a:spcBef>
                <a:spcPts val="100"/>
              </a:spcBef>
            </a:pPr>
            <a:r>
              <a:rPr lang="en-GB" sz="1100" b="1" dirty="0">
                <a:latin typeface="Calibri"/>
                <a:ea typeface="Sassoon Infant" pitchFamily="2" charset="0"/>
                <a:cs typeface="Calibri"/>
              </a:rPr>
              <a:t>Y2:</a:t>
            </a:r>
            <a:r>
              <a:rPr lang="en-GB" sz="1100" dirty="0">
                <a:latin typeface="Calibri"/>
                <a:ea typeface="Sassoon Infant" pitchFamily="2" charset="0"/>
                <a:cs typeface="Calibri"/>
              </a:rPr>
              <a:t> Josie Thomas, Finley Gregory</a:t>
            </a:r>
          </a:p>
          <a:p>
            <a:pPr marL="12065" marR="5080" indent="1270">
              <a:lnSpc>
                <a:spcPct val="107700"/>
              </a:lnSpc>
              <a:spcBef>
                <a:spcPts val="100"/>
              </a:spcBef>
            </a:pPr>
            <a:r>
              <a:rPr lang="en-GB" sz="1100" b="1" dirty="0">
                <a:latin typeface="Calibri"/>
                <a:ea typeface="Sassoon Infant" pitchFamily="2" charset="0"/>
                <a:cs typeface="Calibri"/>
              </a:rPr>
              <a:t>Y3: </a:t>
            </a:r>
            <a:r>
              <a:rPr lang="en-GB" sz="1100" dirty="0">
                <a:latin typeface="Calibri"/>
                <a:ea typeface="Sassoon Infant" pitchFamily="2" charset="0"/>
                <a:cs typeface="Calibri"/>
              </a:rPr>
              <a:t>Rosie Rae Cain, Max </a:t>
            </a:r>
            <a:r>
              <a:rPr lang="en-GB" sz="1100" dirty="0" err="1">
                <a:latin typeface="Calibri"/>
                <a:ea typeface="Sassoon Infant" pitchFamily="2" charset="0"/>
                <a:cs typeface="Calibri"/>
              </a:rPr>
              <a:t>Turney</a:t>
            </a:r>
            <a:endParaRPr lang="en-GB" sz="1100" dirty="0">
              <a:latin typeface="Calibri"/>
              <a:ea typeface="Sassoon Infant" pitchFamily="2" charset="0"/>
              <a:cs typeface="Calibri"/>
            </a:endParaRPr>
          </a:p>
          <a:p>
            <a:pPr marL="12065" marR="5080" indent="1270">
              <a:lnSpc>
                <a:spcPct val="107700"/>
              </a:lnSpc>
              <a:spcBef>
                <a:spcPts val="100"/>
              </a:spcBef>
            </a:pPr>
            <a:r>
              <a:rPr lang="en-GB" sz="1100" b="1" dirty="0">
                <a:latin typeface="Calibri"/>
                <a:ea typeface="Sassoon Infant" pitchFamily="2" charset="0"/>
                <a:cs typeface="Calibri"/>
              </a:rPr>
              <a:t>Y4: </a:t>
            </a:r>
            <a:r>
              <a:rPr lang="en-GB" sz="1100" dirty="0">
                <a:latin typeface="Calibri"/>
                <a:ea typeface="Sassoon Infant" pitchFamily="2" charset="0"/>
                <a:cs typeface="Calibri"/>
              </a:rPr>
              <a:t>Freddie Milne, </a:t>
            </a:r>
            <a:r>
              <a:rPr lang="en-GB" sz="1100" dirty="0" err="1">
                <a:latin typeface="Calibri"/>
                <a:ea typeface="Sassoon Infant" pitchFamily="2" charset="0"/>
                <a:cs typeface="Calibri"/>
              </a:rPr>
              <a:t>Evalyn</a:t>
            </a:r>
            <a:r>
              <a:rPr lang="en-GB" sz="1100" dirty="0">
                <a:latin typeface="Calibri"/>
                <a:ea typeface="Sassoon Infant" pitchFamily="2" charset="0"/>
                <a:cs typeface="Calibri"/>
              </a:rPr>
              <a:t> Whittaker</a:t>
            </a:r>
          </a:p>
          <a:p>
            <a:pPr marL="12065" marR="5080" indent="1270">
              <a:lnSpc>
                <a:spcPct val="107700"/>
              </a:lnSpc>
              <a:spcBef>
                <a:spcPts val="100"/>
              </a:spcBef>
            </a:pPr>
            <a:r>
              <a:rPr lang="en-GB" sz="1100" b="1" dirty="0">
                <a:latin typeface="Calibri"/>
                <a:ea typeface="Sassoon Infant" pitchFamily="2" charset="0"/>
                <a:cs typeface="Calibri"/>
              </a:rPr>
              <a:t>Y5: </a:t>
            </a:r>
            <a:r>
              <a:rPr lang="en-GB" sz="1100" dirty="0">
                <a:latin typeface="Calibri"/>
                <a:ea typeface="Sassoon Infant" pitchFamily="2" charset="0"/>
                <a:cs typeface="Calibri"/>
              </a:rPr>
              <a:t>Charlie Tucker, George </a:t>
            </a:r>
            <a:r>
              <a:rPr lang="en-GB" sz="1100" dirty="0" err="1">
                <a:latin typeface="Calibri"/>
                <a:ea typeface="Sassoon Infant" pitchFamily="2" charset="0"/>
                <a:cs typeface="Calibri"/>
              </a:rPr>
              <a:t>Eaglestone</a:t>
            </a:r>
            <a:endParaRPr lang="en-GB" sz="1100" dirty="0">
              <a:latin typeface="Calibri"/>
              <a:ea typeface="Sassoon Infant" pitchFamily="2" charset="0"/>
              <a:cs typeface="Calibri"/>
            </a:endParaRPr>
          </a:p>
          <a:p>
            <a:pPr marL="12065" marR="5080" indent="1270">
              <a:lnSpc>
                <a:spcPct val="107700"/>
              </a:lnSpc>
              <a:spcBef>
                <a:spcPts val="100"/>
              </a:spcBef>
            </a:pPr>
            <a:r>
              <a:rPr lang="en-GB" sz="1100" b="1" dirty="0">
                <a:latin typeface="Calibri"/>
                <a:ea typeface="Sassoon Infant" pitchFamily="2" charset="0"/>
                <a:cs typeface="Calibri"/>
              </a:rPr>
              <a:t>Y6: </a:t>
            </a:r>
            <a:r>
              <a:rPr lang="en-GB" sz="1100" dirty="0">
                <a:latin typeface="Calibri"/>
                <a:ea typeface="Sassoon Infant" pitchFamily="2" charset="0"/>
                <a:cs typeface="Calibri"/>
              </a:rPr>
              <a:t>Phoebe </a:t>
            </a:r>
            <a:r>
              <a:rPr lang="en-GB" sz="1100" dirty="0" err="1">
                <a:latin typeface="Calibri"/>
                <a:ea typeface="Sassoon Infant" pitchFamily="2" charset="0"/>
                <a:cs typeface="Calibri"/>
              </a:rPr>
              <a:t>Caffyn</a:t>
            </a:r>
            <a:r>
              <a:rPr lang="en-GB" sz="1100" dirty="0">
                <a:latin typeface="Calibri"/>
                <a:ea typeface="Sassoon Infant" pitchFamily="2" charset="0"/>
                <a:cs typeface="Calibri"/>
              </a:rPr>
              <a:t>, Max Thomas</a:t>
            </a:r>
          </a:p>
          <a:p>
            <a:pPr marL="12065" marR="5080" indent="1270">
              <a:lnSpc>
                <a:spcPct val="107700"/>
              </a:lnSpc>
              <a:spcBef>
                <a:spcPts val="100"/>
              </a:spcBef>
            </a:pPr>
            <a:endParaRPr lang="en-GB" sz="1100" dirty="0">
              <a:latin typeface="Calibri"/>
              <a:ea typeface="Sassoon Infant" pitchFamily="2" charset="0"/>
              <a:cs typeface="Calibri"/>
            </a:endParaRPr>
          </a:p>
          <a:p>
            <a:pPr marL="12065" marR="5080" indent="1270">
              <a:lnSpc>
                <a:spcPct val="107700"/>
              </a:lnSpc>
              <a:spcBef>
                <a:spcPts val="100"/>
              </a:spcBef>
            </a:pPr>
            <a:r>
              <a:rPr lang="en-GB" sz="1100" b="1" dirty="0">
                <a:solidFill>
                  <a:srgbClr val="E2AC00"/>
                </a:solidFill>
                <a:latin typeface="Calibri"/>
                <a:ea typeface="Sassoon Infant" pitchFamily="2" charset="0"/>
                <a:cs typeface="Calibri"/>
              </a:rPr>
              <a:t>Golden Pencils were awarded to Jude Horner and Charlie Casey in Year 6 for their improved handwriting.</a:t>
            </a:r>
          </a:p>
          <a:p>
            <a:pPr marL="12065" marR="5080" indent="1270">
              <a:lnSpc>
                <a:spcPct val="107700"/>
              </a:lnSpc>
              <a:spcBef>
                <a:spcPts val="100"/>
              </a:spcBef>
            </a:pPr>
            <a:endParaRPr lang="en-GB" sz="1050" dirty="0">
              <a:solidFill>
                <a:srgbClr val="FFC000"/>
              </a:solidFill>
              <a:latin typeface="Sassoon Infant" pitchFamily="2" charset="0"/>
              <a:ea typeface="Sassoon Infant" pitchFamily="2" charset="0"/>
            </a:endParaRPr>
          </a:p>
        </p:txBody>
      </p:sp>
      <p:sp>
        <p:nvSpPr>
          <p:cNvPr id="13" name="Rounded Rectangle 12">
            <a:extLst>
              <a:ext uri="{FF2B5EF4-FFF2-40B4-BE49-F238E27FC236}">
                <a16:creationId xmlns:a16="http://schemas.microsoft.com/office/drawing/2014/main" id="{604FDBB4-20FC-F5D2-47FE-553C986D45D2}"/>
              </a:ext>
            </a:extLst>
          </p:cNvPr>
          <p:cNvSpPr/>
          <p:nvPr/>
        </p:nvSpPr>
        <p:spPr>
          <a:xfrm>
            <a:off x="2250993" y="2360982"/>
            <a:ext cx="3515955" cy="461507"/>
          </a:xfrm>
          <a:prstGeom prst="roundRect">
            <a:avLst/>
          </a:prstGeom>
          <a:solidFill>
            <a:srgbClr val="FF35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Sassoon Infant" pitchFamily="2" charset="0"/>
                <a:ea typeface="Sassoon Infant" pitchFamily="2" charset="0"/>
              </a:rPr>
              <a:t>OPEN EVENING</a:t>
            </a:r>
          </a:p>
        </p:txBody>
      </p:sp>
      <p:sp>
        <p:nvSpPr>
          <p:cNvPr id="19" name="TextBox 18">
            <a:extLst>
              <a:ext uri="{FF2B5EF4-FFF2-40B4-BE49-F238E27FC236}">
                <a16:creationId xmlns:a16="http://schemas.microsoft.com/office/drawing/2014/main" id="{83F00311-5685-92BC-CEB7-AFEB870F8227}"/>
              </a:ext>
            </a:extLst>
          </p:cNvPr>
          <p:cNvSpPr txBox="1"/>
          <p:nvPr/>
        </p:nvSpPr>
        <p:spPr>
          <a:xfrm>
            <a:off x="1746696" y="639472"/>
            <a:ext cx="7889672" cy="1488228"/>
          </a:xfrm>
          <a:prstGeom prst="rect">
            <a:avLst/>
          </a:prstGeom>
          <a:noFill/>
        </p:spPr>
        <p:txBody>
          <a:bodyPr wrap="square">
            <a:spAutoFit/>
          </a:bodyPr>
          <a:lstStyle/>
          <a:p>
            <a:pPr marL="12065" marR="5080" indent="1270" algn="just">
              <a:lnSpc>
                <a:spcPct val="107700"/>
              </a:lnSpc>
              <a:spcBef>
                <a:spcPts val="100"/>
              </a:spcBef>
            </a:pPr>
            <a:r>
              <a:rPr lang="en-GB" sz="1200" b="1" dirty="0">
                <a:latin typeface="Calibri" panose="020F0502020204030204" pitchFamily="34" charset="0"/>
                <a:ea typeface="Sassoon Infant" pitchFamily="2" charset="0"/>
                <a:cs typeface="Calibri" panose="020F0502020204030204" pitchFamily="34" charset="0"/>
              </a:rPr>
              <a:t>Harvest: </a:t>
            </a:r>
            <a:r>
              <a:rPr lang="en-GB" sz="1200" dirty="0">
                <a:latin typeface="Calibri" panose="020F0502020204030204" pitchFamily="34" charset="0"/>
                <a:ea typeface="Sassoon Infant" pitchFamily="2" charset="0"/>
                <a:cs typeface="Calibri" panose="020F0502020204030204" pitchFamily="34" charset="0"/>
              </a:rPr>
              <a:t>Our theme for harvest this year has been ‘Field to Fork’ and each of the classes has been looking at how different, everyday foods are produced. The Reception children have been making toast today and Year 1 have been drawing and sorting beans and will be making bean soup next week. The Year 2 children have made bread, whilst the Year 3 children enjoyed making and eating a pear crumble. The Year 4 children made their own vanilla ice cream and the Year 5 children have made coffee. If you come to our harvest assembly on Wednesday 8</a:t>
            </a:r>
            <a:r>
              <a:rPr lang="en-GB" sz="1200" baseline="30000" dirty="0">
                <a:latin typeface="Calibri" panose="020F0502020204030204" pitchFamily="34" charset="0"/>
                <a:ea typeface="Sassoon Infant" pitchFamily="2" charset="0"/>
                <a:cs typeface="Calibri" panose="020F0502020204030204" pitchFamily="34" charset="0"/>
              </a:rPr>
              <a:t>th</a:t>
            </a:r>
            <a:r>
              <a:rPr lang="en-GB" sz="1200" dirty="0">
                <a:latin typeface="Calibri" panose="020F0502020204030204" pitchFamily="34" charset="0"/>
                <a:ea typeface="Sassoon Infant" pitchFamily="2" charset="0"/>
                <a:cs typeface="Calibri" panose="020F0502020204030204" pitchFamily="34" charset="0"/>
              </a:rPr>
              <a:t> October at 9am you will have the opportunity to see the children’s work. Don’t forget, harvest donations can be brought to the main hall on Wednesday morning as the children arrive. Hopefully we will see lots of you at our celebration.</a:t>
            </a:r>
          </a:p>
        </p:txBody>
      </p:sp>
      <p:sp>
        <p:nvSpPr>
          <p:cNvPr id="24" name="Rounded Rectangle 23">
            <a:extLst>
              <a:ext uri="{FF2B5EF4-FFF2-40B4-BE49-F238E27FC236}">
                <a16:creationId xmlns:a16="http://schemas.microsoft.com/office/drawing/2014/main" id="{ACA0BA74-9760-B3BF-D835-A899E095DC1D}"/>
              </a:ext>
            </a:extLst>
          </p:cNvPr>
          <p:cNvSpPr/>
          <p:nvPr/>
        </p:nvSpPr>
        <p:spPr>
          <a:xfrm>
            <a:off x="385145" y="1432657"/>
            <a:ext cx="1361551" cy="461507"/>
          </a:xfrm>
          <a:prstGeom prst="roundRect">
            <a:avLst/>
          </a:prstGeom>
          <a:solidFill>
            <a:srgbClr val="FF35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latin typeface="Sassoon Infant" pitchFamily="2" charset="0"/>
                <a:ea typeface="Sassoon Infant" pitchFamily="2" charset="0"/>
              </a:rPr>
              <a:t>Stars of the Week</a:t>
            </a:r>
          </a:p>
        </p:txBody>
      </p:sp>
      <p:sp>
        <p:nvSpPr>
          <p:cNvPr id="23" name="Rounded Rectangle 22"/>
          <p:cNvSpPr/>
          <p:nvPr/>
        </p:nvSpPr>
        <p:spPr>
          <a:xfrm>
            <a:off x="46913" y="1991423"/>
            <a:ext cx="2078457" cy="46571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ssoon Infant"/>
            </a:endParaRPr>
          </a:p>
        </p:txBody>
      </p:sp>
      <p:sp>
        <p:nvSpPr>
          <p:cNvPr id="2" name="TextBox 1"/>
          <p:cNvSpPr txBox="1"/>
          <p:nvPr/>
        </p:nvSpPr>
        <p:spPr>
          <a:xfrm>
            <a:off x="2250993" y="2959520"/>
            <a:ext cx="7520064" cy="2862322"/>
          </a:xfrm>
          <a:prstGeom prst="rect">
            <a:avLst/>
          </a:prstGeom>
          <a:noFill/>
        </p:spPr>
        <p:txBody>
          <a:bodyPr wrap="square" rtlCol="0">
            <a:spAutoFit/>
          </a:bodyPr>
          <a:lstStyle/>
          <a:p>
            <a:r>
              <a:rPr lang="en-GB" sz="1200" dirty="0"/>
              <a:t>We will be holding our first open evening on </a:t>
            </a:r>
            <a:r>
              <a:rPr lang="en-GB" sz="1200" b="1" dirty="0"/>
              <a:t>Wednesday 8</a:t>
            </a:r>
            <a:r>
              <a:rPr lang="en-GB" sz="1200" b="1" baseline="30000" dirty="0"/>
              <a:t>th</a:t>
            </a:r>
            <a:r>
              <a:rPr lang="en-GB" sz="1200" b="1" dirty="0"/>
              <a:t> October at 6pm to 7pm</a:t>
            </a:r>
            <a:r>
              <a:rPr lang="en-GB" sz="1200" dirty="0"/>
              <a:t>. This will be an opportunity to see how we teach spelling and phonics across the school and how you could support your child at home. Each class will have a range of activities for the children to have a go at and demonstrate what they do in the class. Therefore, we would love to see not only you but also your child / children. Doors will open at 6pm and you can move around the classes at your leisure. The teachers will be available for you to chat to in regards to how we teach phonics and spellings. If the evening proves popular, we will repeat later in the year for reading and maths. </a:t>
            </a:r>
          </a:p>
          <a:p>
            <a:endParaRPr lang="en-GB" sz="1200" dirty="0"/>
          </a:p>
          <a:p>
            <a:r>
              <a:rPr lang="en-GB" sz="1200" dirty="0"/>
              <a:t>We will have a more formal parents evening after half term and also there will be an opportunity to see your child’s work. These dates are all on the first term’s newsletter that went out but here is a reminder:</a:t>
            </a:r>
          </a:p>
          <a:p>
            <a:r>
              <a:rPr lang="en-GB" sz="1200" dirty="0"/>
              <a:t>Wednesday 3</a:t>
            </a:r>
            <a:r>
              <a:rPr lang="en-GB" sz="1200" baseline="30000" dirty="0"/>
              <a:t>rd</a:t>
            </a:r>
            <a:r>
              <a:rPr lang="en-GB" sz="1200" dirty="0"/>
              <a:t> December 3.30pm – 6pm an opportunity to look at your child’s work</a:t>
            </a:r>
          </a:p>
          <a:p>
            <a:r>
              <a:rPr lang="en-GB" sz="1200" dirty="0"/>
              <a:t>Wednesday 10</a:t>
            </a:r>
            <a:r>
              <a:rPr lang="en-GB" sz="1200" baseline="30000" dirty="0"/>
              <a:t>th</a:t>
            </a:r>
            <a:r>
              <a:rPr lang="en-GB" sz="1200" dirty="0"/>
              <a:t> December 3.15pm – 8.30pm Parents evening – an opportunity to meet with the class teacher.</a:t>
            </a:r>
          </a:p>
          <a:p>
            <a:endParaRPr lang="en-GB" sz="1200" dirty="0"/>
          </a:p>
          <a:p>
            <a:r>
              <a:rPr lang="en-GB" sz="1200" dirty="0"/>
              <a:t>This year we will also be introducing termly report cards which will give a brief summary of what your child has covered over the 2 terms and how well they have done. The first report card will go out on Monday 8</a:t>
            </a:r>
            <a:r>
              <a:rPr lang="en-GB" sz="1200" baseline="30000" dirty="0"/>
              <a:t>th</a:t>
            </a:r>
            <a:r>
              <a:rPr lang="en-GB" sz="1200" dirty="0"/>
              <a:t> December just before parents evening. Hopefully, these events will help you gain a better understanding of how your child is doing.</a:t>
            </a:r>
          </a:p>
        </p:txBody>
      </p:sp>
    </p:spTree>
    <p:extLst>
      <p:ext uri="{BB962C8B-B14F-4D97-AF65-F5344CB8AC3E}">
        <p14:creationId xmlns:p14="http://schemas.microsoft.com/office/powerpoint/2010/main" val="525933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51112">
            <a:off x="8609350" y="1008992"/>
            <a:ext cx="1045186" cy="1045186"/>
          </a:xfrm>
          <a:prstGeom prst="rect">
            <a:avLst/>
          </a:prstGeom>
        </p:spPr>
      </p:pic>
      <p:sp>
        <p:nvSpPr>
          <p:cNvPr id="6" name="Rounded Rectangle 5">
            <a:extLst>
              <a:ext uri="{FF2B5EF4-FFF2-40B4-BE49-F238E27FC236}">
                <a16:creationId xmlns:a16="http://schemas.microsoft.com/office/drawing/2014/main" id="{5025D53E-1015-6B77-412E-1947BC06F4B5}"/>
              </a:ext>
            </a:extLst>
          </p:cNvPr>
          <p:cNvSpPr/>
          <p:nvPr/>
        </p:nvSpPr>
        <p:spPr>
          <a:xfrm>
            <a:off x="337132" y="70338"/>
            <a:ext cx="9299238" cy="461507"/>
          </a:xfrm>
          <a:prstGeom prst="roundRect">
            <a:avLst/>
          </a:prstGeom>
          <a:solidFill>
            <a:srgbClr val="FF35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Sassoon Infant" pitchFamily="2" charset="0"/>
                <a:ea typeface="Sassoon Infant" pitchFamily="2" charset="0"/>
              </a:rPr>
              <a:t>Dates for your diary</a:t>
            </a:r>
          </a:p>
        </p:txBody>
      </p:sp>
      <p:sp>
        <p:nvSpPr>
          <p:cNvPr id="3" name="Rectangle 2"/>
          <p:cNvSpPr/>
          <p:nvPr/>
        </p:nvSpPr>
        <p:spPr>
          <a:xfrm>
            <a:off x="371791" y="584464"/>
            <a:ext cx="8656705" cy="2962349"/>
          </a:xfrm>
          <a:prstGeom prst="rect">
            <a:avLst/>
          </a:prstGeom>
        </p:spPr>
        <p:txBody>
          <a:bodyPr wrap="square">
            <a:spAutoFit/>
          </a:bodyPr>
          <a:lstStyle/>
          <a:p>
            <a:pPr marR="11430">
              <a:spcAft>
                <a:spcPts val="0"/>
              </a:spcAft>
            </a:pPr>
            <a:r>
              <a:rPr lang="en-GB" sz="1100" b="1" dirty="0">
                <a:latin typeface="Calibri" panose="020F0502020204030204" pitchFamily="34" charset="0"/>
                <a:ea typeface="Times New Roman" panose="02020603050405020304" pitchFamily="18" charset="0"/>
                <a:cs typeface="Calibri" panose="020F0502020204030204" pitchFamily="34" charset="0"/>
              </a:rPr>
              <a:t>Reminder of Dates:</a:t>
            </a:r>
            <a:endParaRPr lang="en-GB" sz="1100" dirty="0">
              <a:latin typeface="Calibri" panose="020F0502020204030204" pitchFamily="34" charset="0"/>
              <a:ea typeface="Times New Roman" panose="02020603050405020304" pitchFamily="18" charset="0"/>
              <a:cs typeface="Calibri" panose="020F0502020204030204" pitchFamily="34" charset="0"/>
            </a:endParaRPr>
          </a:p>
          <a:p>
            <a:pPr marR="11430">
              <a:spcAft>
                <a:spcPts val="0"/>
              </a:spcAft>
            </a:pPr>
            <a:r>
              <a:rPr lang="en-GB" sz="1100" dirty="0">
                <a:latin typeface="Calibri" panose="020F0502020204030204" pitchFamily="34" charset="0"/>
                <a:ea typeface="Times New Roman" panose="02020603050405020304" pitchFamily="18" charset="0"/>
                <a:cs typeface="Calibri" panose="020F0502020204030204" pitchFamily="34" charset="0"/>
              </a:rPr>
              <a:t>Wednesday 8</a:t>
            </a:r>
            <a:r>
              <a:rPr lang="en-GB" sz="1100" baseline="30000" dirty="0">
                <a:latin typeface="Calibri" panose="020F0502020204030204" pitchFamily="34" charset="0"/>
                <a:ea typeface="Times New Roman" panose="02020603050405020304" pitchFamily="18" charset="0"/>
                <a:cs typeface="Calibri" panose="020F0502020204030204" pitchFamily="34" charset="0"/>
              </a:rPr>
              <a:t>th</a:t>
            </a:r>
            <a:r>
              <a:rPr lang="en-GB" sz="1100" dirty="0">
                <a:latin typeface="Calibri" panose="020F0502020204030204" pitchFamily="34" charset="0"/>
                <a:ea typeface="Times New Roman" panose="02020603050405020304" pitchFamily="18" charset="0"/>
                <a:cs typeface="Calibri" panose="020F0502020204030204" pitchFamily="34" charset="0"/>
              </a:rPr>
              <a:t> October at 9am Harvest Festival: Donations of dried, tinned and packets of food are warmly received. Please bring these to the main hall on the morning.</a:t>
            </a:r>
          </a:p>
          <a:p>
            <a:pPr marR="11430">
              <a:spcAft>
                <a:spcPts val="0"/>
              </a:spcAft>
            </a:pPr>
            <a:r>
              <a:rPr lang="en-GB" sz="1100" dirty="0">
                <a:latin typeface="Calibri" panose="020F0502020204030204" pitchFamily="34" charset="0"/>
                <a:ea typeface="Times New Roman" panose="02020603050405020304" pitchFamily="18" charset="0"/>
                <a:cs typeface="Calibri" panose="020F0502020204030204" pitchFamily="34" charset="0"/>
              </a:rPr>
              <a:t>Wednesday 8</a:t>
            </a:r>
            <a:r>
              <a:rPr lang="en-GB" sz="1100" baseline="30000" dirty="0">
                <a:latin typeface="Calibri" panose="020F0502020204030204" pitchFamily="34" charset="0"/>
                <a:ea typeface="Times New Roman" panose="02020603050405020304" pitchFamily="18" charset="0"/>
                <a:cs typeface="Calibri" panose="020F0502020204030204" pitchFamily="34" charset="0"/>
              </a:rPr>
              <a:t>th</a:t>
            </a:r>
            <a:r>
              <a:rPr lang="en-GB" sz="1100" dirty="0">
                <a:latin typeface="Calibri" panose="020F0502020204030204" pitchFamily="34" charset="0"/>
                <a:ea typeface="Times New Roman" panose="02020603050405020304" pitchFamily="18" charset="0"/>
                <a:cs typeface="Calibri" panose="020F0502020204030204" pitchFamily="34" charset="0"/>
              </a:rPr>
              <a:t> October at 6pm: Open Evening to see how we teach phonics / spelling and reading</a:t>
            </a:r>
          </a:p>
          <a:p>
            <a:pPr marR="11430">
              <a:spcAft>
                <a:spcPts val="0"/>
              </a:spcAft>
            </a:pPr>
            <a:r>
              <a:rPr lang="en-GB" sz="1100" dirty="0">
                <a:latin typeface="Calibri" panose="020F0502020204030204" pitchFamily="34" charset="0"/>
                <a:ea typeface="Times New Roman" panose="02020603050405020304" pitchFamily="18" charset="0"/>
                <a:cs typeface="Calibri" panose="020F0502020204030204" pitchFamily="34" charset="0"/>
              </a:rPr>
              <a:t>Monday 13</a:t>
            </a:r>
            <a:r>
              <a:rPr lang="en-GB" sz="1100" baseline="30000" dirty="0">
                <a:latin typeface="Calibri" panose="020F0502020204030204" pitchFamily="34" charset="0"/>
                <a:ea typeface="Times New Roman" panose="02020603050405020304" pitchFamily="18" charset="0"/>
                <a:cs typeface="Calibri" panose="020F0502020204030204" pitchFamily="34" charset="0"/>
              </a:rPr>
              <a:t>th</a:t>
            </a:r>
            <a:r>
              <a:rPr lang="en-GB" sz="1100" dirty="0">
                <a:latin typeface="Calibri" panose="020F0502020204030204" pitchFamily="34" charset="0"/>
                <a:ea typeface="Times New Roman" panose="02020603050405020304" pitchFamily="18" charset="0"/>
                <a:cs typeface="Calibri" panose="020F0502020204030204" pitchFamily="34" charset="0"/>
              </a:rPr>
              <a:t> October: Flu vaccines for all children</a:t>
            </a:r>
          </a:p>
          <a:p>
            <a:pPr marR="11430">
              <a:spcAft>
                <a:spcPts val="0"/>
              </a:spcAft>
            </a:pPr>
            <a:r>
              <a:rPr lang="en-GB" sz="1100" dirty="0">
                <a:latin typeface="Calibri" panose="020F0502020204030204" pitchFamily="34" charset="0"/>
                <a:ea typeface="Times New Roman" panose="02020603050405020304" pitchFamily="18" charset="0"/>
                <a:cs typeface="Calibri" panose="020F0502020204030204" pitchFamily="34" charset="0"/>
              </a:rPr>
              <a:t>Friday 17</a:t>
            </a:r>
            <a:r>
              <a:rPr lang="en-GB" sz="1100" baseline="30000" dirty="0">
                <a:latin typeface="Calibri" panose="020F0502020204030204" pitchFamily="34" charset="0"/>
                <a:ea typeface="Times New Roman" panose="02020603050405020304" pitchFamily="18" charset="0"/>
                <a:cs typeface="Calibri" panose="020F0502020204030204" pitchFamily="34" charset="0"/>
              </a:rPr>
              <a:t>th</a:t>
            </a:r>
            <a:r>
              <a:rPr lang="en-GB" sz="1100" dirty="0">
                <a:latin typeface="Calibri" panose="020F0502020204030204" pitchFamily="34" charset="0"/>
                <a:ea typeface="Times New Roman" panose="02020603050405020304" pitchFamily="18" charset="0"/>
                <a:cs typeface="Calibri" panose="020F0502020204030204" pitchFamily="34" charset="0"/>
              </a:rPr>
              <a:t> October: MLSA Halloween Disco</a:t>
            </a:r>
          </a:p>
          <a:p>
            <a:pPr marR="11430">
              <a:spcAft>
                <a:spcPts val="0"/>
              </a:spcAft>
            </a:pPr>
            <a:r>
              <a:rPr lang="en-GB" sz="1100" dirty="0">
                <a:latin typeface="Calibri" panose="020F0502020204030204" pitchFamily="34" charset="0"/>
                <a:ea typeface="Times New Roman" panose="02020603050405020304" pitchFamily="18" charset="0"/>
                <a:cs typeface="Calibri" panose="020F0502020204030204" pitchFamily="34" charset="0"/>
              </a:rPr>
              <a:t>Friday 24</a:t>
            </a:r>
            <a:r>
              <a:rPr lang="en-GB" sz="1100" baseline="30000" dirty="0">
                <a:latin typeface="Calibri" panose="020F0502020204030204" pitchFamily="34" charset="0"/>
                <a:ea typeface="Times New Roman" panose="02020603050405020304" pitchFamily="18" charset="0"/>
                <a:cs typeface="Calibri" panose="020F0502020204030204" pitchFamily="34" charset="0"/>
              </a:rPr>
              <a:t>th</a:t>
            </a:r>
            <a:r>
              <a:rPr lang="en-GB" sz="1100" dirty="0">
                <a:latin typeface="Calibri" panose="020F0502020204030204" pitchFamily="34" charset="0"/>
                <a:ea typeface="Times New Roman" panose="02020603050405020304" pitchFamily="18" charset="0"/>
                <a:cs typeface="Calibri" panose="020F0502020204030204" pitchFamily="34" charset="0"/>
              </a:rPr>
              <a:t> October: Last day of term</a:t>
            </a:r>
          </a:p>
          <a:p>
            <a:pPr marR="11430">
              <a:spcAft>
                <a:spcPts val="0"/>
              </a:spcAft>
            </a:pPr>
            <a:r>
              <a:rPr lang="en-GB" sz="1100" dirty="0">
                <a:latin typeface="Calibri" panose="020F0502020204030204" pitchFamily="34" charset="0"/>
                <a:ea typeface="Times New Roman" panose="02020603050405020304" pitchFamily="18" charset="0"/>
                <a:cs typeface="Calibri" panose="020F0502020204030204" pitchFamily="34" charset="0"/>
              </a:rPr>
              <a:t>Monday 3</a:t>
            </a:r>
            <a:r>
              <a:rPr lang="en-GB" sz="1100" baseline="30000" dirty="0">
                <a:latin typeface="Calibri" panose="020F0502020204030204" pitchFamily="34" charset="0"/>
                <a:ea typeface="Times New Roman" panose="02020603050405020304" pitchFamily="18" charset="0"/>
                <a:cs typeface="Calibri" panose="020F0502020204030204" pitchFamily="34" charset="0"/>
              </a:rPr>
              <a:t>rd</a:t>
            </a:r>
            <a:r>
              <a:rPr lang="en-GB" sz="1100" dirty="0">
                <a:latin typeface="Calibri" panose="020F0502020204030204" pitchFamily="34" charset="0"/>
                <a:ea typeface="Times New Roman" panose="02020603050405020304" pitchFamily="18" charset="0"/>
                <a:cs typeface="Calibri" panose="020F0502020204030204" pitchFamily="34" charset="0"/>
              </a:rPr>
              <a:t> November: Return to school</a:t>
            </a:r>
          </a:p>
          <a:p>
            <a:pPr marR="11430">
              <a:spcAft>
                <a:spcPts val="0"/>
              </a:spcAft>
            </a:pPr>
            <a:r>
              <a:rPr lang="en-GB" sz="1100" dirty="0">
                <a:latin typeface="Calibri" panose="020F0502020204030204" pitchFamily="34" charset="0"/>
                <a:ea typeface="Times New Roman" panose="02020603050405020304" pitchFamily="18" charset="0"/>
                <a:cs typeface="Calibri" panose="020F0502020204030204" pitchFamily="34" charset="0"/>
              </a:rPr>
              <a:t>Monday 3</a:t>
            </a:r>
            <a:r>
              <a:rPr lang="en-GB" sz="1100" baseline="30000" dirty="0">
                <a:latin typeface="Calibri" panose="020F0502020204030204" pitchFamily="34" charset="0"/>
                <a:ea typeface="Times New Roman" panose="02020603050405020304" pitchFamily="18" charset="0"/>
                <a:cs typeface="Calibri" panose="020F0502020204030204" pitchFamily="34" charset="0"/>
              </a:rPr>
              <a:t>rd</a:t>
            </a:r>
            <a:r>
              <a:rPr lang="en-GB" sz="1100" dirty="0">
                <a:latin typeface="Calibri" panose="020F0502020204030204" pitchFamily="34" charset="0"/>
                <a:ea typeface="Times New Roman" panose="02020603050405020304" pitchFamily="18" charset="0"/>
                <a:cs typeface="Calibri" panose="020F0502020204030204" pitchFamily="34" charset="0"/>
              </a:rPr>
              <a:t> November: School photos`</a:t>
            </a:r>
          </a:p>
          <a:p>
            <a:pPr marR="11430">
              <a:spcAft>
                <a:spcPts val="0"/>
              </a:spcAft>
            </a:pPr>
            <a:endParaRPr lang="en-GB" sz="1100" dirty="0">
              <a:latin typeface="Calibri" panose="020F0502020204030204" pitchFamily="34" charset="0"/>
              <a:ea typeface="Times New Roman" panose="02020603050405020304" pitchFamily="18" charset="0"/>
              <a:cs typeface="Calibri" panose="020F0502020204030204" pitchFamily="34" charset="0"/>
            </a:endParaRPr>
          </a:p>
          <a:p>
            <a:pPr marR="11430">
              <a:spcAft>
                <a:spcPts val="0"/>
              </a:spcAft>
            </a:pPr>
            <a:r>
              <a:rPr lang="en-GB" sz="1100" b="1" dirty="0">
                <a:latin typeface="Calibri" panose="020F0502020204030204" pitchFamily="34" charset="0"/>
                <a:ea typeface="Times New Roman" panose="02020603050405020304" pitchFamily="18" charset="0"/>
                <a:cs typeface="Calibri" panose="020F0502020204030204" pitchFamily="34" charset="0"/>
              </a:rPr>
              <a:t>Class Activities:</a:t>
            </a:r>
          </a:p>
          <a:p>
            <a:pPr marR="11430"/>
            <a:r>
              <a:rPr lang="en-GB" sz="1100" dirty="0">
                <a:latin typeface="Calibri" panose="020F0502020204030204" pitchFamily="34" charset="0"/>
                <a:ea typeface="Times New Roman" panose="02020603050405020304" pitchFamily="18" charset="0"/>
                <a:cs typeface="Calibri" panose="020F0502020204030204" pitchFamily="34" charset="0"/>
              </a:rPr>
              <a:t>Monday 6</a:t>
            </a:r>
            <a:r>
              <a:rPr lang="en-GB" sz="1100" baseline="30000" dirty="0">
                <a:latin typeface="Calibri" panose="020F0502020204030204" pitchFamily="34" charset="0"/>
                <a:ea typeface="Times New Roman" panose="02020603050405020304" pitchFamily="18" charset="0"/>
                <a:cs typeface="Calibri" panose="020F0502020204030204" pitchFamily="34" charset="0"/>
              </a:rPr>
              <a:t>th</a:t>
            </a:r>
            <a:r>
              <a:rPr lang="en-GB" sz="1100" dirty="0">
                <a:latin typeface="Calibri" panose="020F0502020204030204" pitchFamily="34" charset="0"/>
                <a:ea typeface="Times New Roman" panose="02020603050405020304" pitchFamily="18" charset="0"/>
                <a:cs typeface="Calibri" panose="020F0502020204030204" pitchFamily="34" charset="0"/>
              </a:rPr>
              <a:t> October: Whole school assembly on hedgehogs</a:t>
            </a:r>
          </a:p>
          <a:p>
            <a:pPr marR="11430"/>
            <a:r>
              <a:rPr lang="en-GB" sz="1100" dirty="0">
                <a:latin typeface="Calibri" panose="020F0502020204030204" pitchFamily="34" charset="0"/>
                <a:ea typeface="Times New Roman" panose="02020603050405020304" pitchFamily="18" charset="0"/>
                <a:cs typeface="Calibri" panose="020F0502020204030204" pitchFamily="34" charset="0"/>
              </a:rPr>
              <a:t>Monday 6</a:t>
            </a:r>
            <a:r>
              <a:rPr lang="en-GB" sz="1100" baseline="30000" dirty="0">
                <a:latin typeface="Calibri" panose="020F0502020204030204" pitchFamily="34" charset="0"/>
                <a:ea typeface="Times New Roman" panose="02020603050405020304" pitchFamily="18" charset="0"/>
                <a:cs typeface="Calibri" panose="020F0502020204030204" pitchFamily="34" charset="0"/>
              </a:rPr>
              <a:t>th</a:t>
            </a:r>
            <a:r>
              <a:rPr lang="en-GB" sz="1100" dirty="0">
                <a:latin typeface="Calibri" panose="020F0502020204030204" pitchFamily="34" charset="0"/>
                <a:ea typeface="Times New Roman" panose="02020603050405020304" pitchFamily="18" charset="0"/>
                <a:cs typeface="Calibri" panose="020F0502020204030204" pitchFamily="34" charset="0"/>
              </a:rPr>
              <a:t> October: Year 5 poetry workshop</a:t>
            </a:r>
          </a:p>
          <a:p>
            <a:pPr marR="11430"/>
            <a:r>
              <a:rPr lang="en-GB" sz="1100" dirty="0">
                <a:latin typeface="Calibri" panose="020F0502020204030204" pitchFamily="34" charset="0"/>
                <a:ea typeface="Times New Roman" panose="02020603050405020304" pitchFamily="18" charset="0"/>
                <a:cs typeface="Calibri" panose="020F0502020204030204" pitchFamily="34" charset="0"/>
              </a:rPr>
              <a:t>Tuesday 7</a:t>
            </a:r>
            <a:r>
              <a:rPr lang="en-GB" sz="1100" baseline="30000" dirty="0">
                <a:latin typeface="Calibri" panose="020F0502020204030204" pitchFamily="34" charset="0"/>
                <a:ea typeface="Times New Roman" panose="02020603050405020304" pitchFamily="18" charset="0"/>
                <a:cs typeface="Calibri" panose="020F0502020204030204" pitchFamily="34" charset="0"/>
              </a:rPr>
              <a:t>th</a:t>
            </a:r>
            <a:r>
              <a:rPr lang="en-GB" sz="1100" dirty="0">
                <a:latin typeface="Calibri" panose="020F0502020204030204" pitchFamily="34" charset="0"/>
                <a:ea typeface="Times New Roman" panose="02020603050405020304" pitchFamily="18" charset="0"/>
                <a:cs typeface="Calibri" panose="020F0502020204030204" pitchFamily="34" charset="0"/>
              </a:rPr>
              <a:t> October: Whole school ‘Farm to Fork’ workshops</a:t>
            </a:r>
          </a:p>
          <a:p>
            <a:pPr marR="11430"/>
            <a:r>
              <a:rPr lang="en-GB" sz="1100" dirty="0">
                <a:latin typeface="Calibri" panose="020F0502020204030204" pitchFamily="34" charset="0"/>
                <a:ea typeface="Times New Roman" panose="02020603050405020304" pitchFamily="18" charset="0"/>
                <a:cs typeface="Calibri" panose="020F0502020204030204" pitchFamily="34" charset="0"/>
              </a:rPr>
              <a:t>Thursday 16</a:t>
            </a:r>
            <a:r>
              <a:rPr lang="en-GB" sz="1100" baseline="30000" dirty="0">
                <a:latin typeface="Calibri" panose="020F0502020204030204" pitchFamily="34" charset="0"/>
                <a:ea typeface="Times New Roman" panose="02020603050405020304" pitchFamily="18" charset="0"/>
                <a:cs typeface="Calibri" panose="020F0502020204030204" pitchFamily="34" charset="0"/>
              </a:rPr>
              <a:t>th</a:t>
            </a:r>
            <a:r>
              <a:rPr lang="en-GB" sz="1100" dirty="0">
                <a:latin typeface="Calibri" panose="020F0502020204030204" pitchFamily="34" charset="0"/>
                <a:ea typeface="Times New Roman" panose="02020603050405020304" pitchFamily="18" charset="0"/>
                <a:cs typeface="Calibri" panose="020F0502020204030204" pitchFamily="34" charset="0"/>
              </a:rPr>
              <a:t> October: Year 5 &amp; 6 talk with local community police around bullying, social media and general behaviour</a:t>
            </a:r>
          </a:p>
          <a:p>
            <a:pPr marR="11430"/>
            <a:r>
              <a:rPr lang="en-GB" sz="1100" dirty="0">
                <a:latin typeface="Calibri" panose="020F0502020204030204" pitchFamily="34" charset="0"/>
                <a:ea typeface="Times New Roman" panose="02020603050405020304" pitchFamily="18" charset="0"/>
                <a:cs typeface="Calibri" panose="020F0502020204030204" pitchFamily="34" charset="0"/>
              </a:rPr>
              <a:t>Monday 20</a:t>
            </a:r>
            <a:r>
              <a:rPr lang="en-GB" sz="1100" baseline="30000" dirty="0">
                <a:latin typeface="Calibri" panose="020F0502020204030204" pitchFamily="34" charset="0"/>
                <a:ea typeface="Times New Roman" panose="02020603050405020304" pitchFamily="18" charset="0"/>
                <a:cs typeface="Calibri" panose="020F0502020204030204" pitchFamily="34" charset="0"/>
              </a:rPr>
              <a:t>th</a:t>
            </a:r>
            <a:r>
              <a:rPr lang="en-GB" sz="1100" dirty="0">
                <a:latin typeface="Calibri" panose="020F0502020204030204" pitchFamily="34" charset="0"/>
                <a:ea typeface="Times New Roman" panose="02020603050405020304" pitchFamily="18" charset="0"/>
                <a:cs typeface="Calibri" panose="020F0502020204030204" pitchFamily="34" charset="0"/>
              </a:rPr>
              <a:t> &amp; Tuesday 21</a:t>
            </a:r>
            <a:r>
              <a:rPr lang="en-GB" sz="1100" baseline="30000" dirty="0">
                <a:latin typeface="Calibri" panose="020F0502020204030204" pitchFamily="34" charset="0"/>
                <a:ea typeface="Times New Roman" panose="02020603050405020304" pitchFamily="18" charset="0"/>
                <a:cs typeface="Calibri" panose="020F0502020204030204" pitchFamily="34" charset="0"/>
              </a:rPr>
              <a:t>st</a:t>
            </a:r>
            <a:r>
              <a:rPr lang="en-GB" sz="1100" dirty="0">
                <a:latin typeface="Calibri" panose="020F0502020204030204" pitchFamily="34" charset="0"/>
                <a:ea typeface="Times New Roman" panose="02020603050405020304" pitchFamily="18" charset="0"/>
                <a:cs typeface="Calibri" panose="020F0502020204030204" pitchFamily="34" charset="0"/>
              </a:rPr>
              <a:t> October: Art workshops for all the children</a:t>
            </a:r>
          </a:p>
          <a:p>
            <a:pPr marR="11430">
              <a:spcAft>
                <a:spcPts val="0"/>
              </a:spcAft>
            </a:pPr>
            <a:endParaRPr lang="en-GB" sz="1050" dirty="0">
              <a:effectLst/>
              <a:latin typeface="Sassoon Infant"/>
              <a:ea typeface="Times New Roman" panose="02020603050405020304" pitchFamily="18" charset="0"/>
            </a:endParaRPr>
          </a:p>
        </p:txBody>
      </p:sp>
      <p:sp>
        <p:nvSpPr>
          <p:cNvPr id="22" name="Rectangle 7"/>
          <p:cNvSpPr>
            <a:spLocks noChangeArrowheads="1"/>
          </p:cNvSpPr>
          <p:nvPr/>
        </p:nvSpPr>
        <p:spPr bwMode="auto">
          <a:xfrm>
            <a:off x="152400" y="5145818"/>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800" b="0" i="0" u="none" strike="noStrike" cap="none" normalizeH="0" baseline="0">
                <a:ln>
                  <a:noFill/>
                </a:ln>
                <a:solidFill>
                  <a:schemeClr val="tx1"/>
                </a:solidFill>
                <a:effectLst/>
                <a:latin typeface="Arial" panose="020B060402020202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6"/>
          <p:cNvSpPr/>
          <p:nvPr/>
        </p:nvSpPr>
        <p:spPr>
          <a:xfrm>
            <a:off x="152400" y="6425683"/>
            <a:ext cx="8783097" cy="261610"/>
          </a:xfrm>
          <a:prstGeom prst="rect">
            <a:avLst/>
          </a:prstGeom>
        </p:spPr>
        <p:txBody>
          <a:bodyPr wrap="square">
            <a:spAutoFit/>
          </a:bodyPr>
          <a:lstStyle/>
          <a:p>
            <a:r>
              <a:rPr lang="en-GB" sz="1100" dirty="0">
                <a:latin typeface="Sassoon Infant"/>
              </a:rPr>
              <a:t>For any queries in response to this message please email (head.2465@mill-lane.oxon.sch.uk) or telephone (01844 352106) the school office.</a:t>
            </a:r>
          </a:p>
        </p:txBody>
      </p:sp>
      <p:sp>
        <p:nvSpPr>
          <p:cNvPr id="12" name="Rounded Rectangle 11">
            <a:extLst>
              <a:ext uri="{FF2B5EF4-FFF2-40B4-BE49-F238E27FC236}">
                <a16:creationId xmlns:a16="http://schemas.microsoft.com/office/drawing/2014/main" id="{5025D53E-1015-6B77-412E-1947BC06F4B5}"/>
              </a:ext>
            </a:extLst>
          </p:cNvPr>
          <p:cNvSpPr/>
          <p:nvPr/>
        </p:nvSpPr>
        <p:spPr>
          <a:xfrm>
            <a:off x="623946" y="3874712"/>
            <a:ext cx="3790132" cy="554031"/>
          </a:xfrm>
          <a:prstGeom prst="roundRect">
            <a:avLst/>
          </a:prstGeom>
          <a:solidFill>
            <a:srgbClr val="FF35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Sassoon Infant" pitchFamily="2" charset="0"/>
                <a:ea typeface="Sassoon Infant" pitchFamily="2" charset="0"/>
              </a:rPr>
              <a:t>Lost Property</a:t>
            </a:r>
          </a:p>
        </p:txBody>
      </p:sp>
      <p:sp>
        <p:nvSpPr>
          <p:cNvPr id="4" name="TextBox 3"/>
          <p:cNvSpPr txBox="1"/>
          <p:nvPr/>
        </p:nvSpPr>
        <p:spPr>
          <a:xfrm>
            <a:off x="4727856" y="3628724"/>
            <a:ext cx="4908514" cy="938719"/>
          </a:xfrm>
          <a:prstGeom prst="rect">
            <a:avLst/>
          </a:prstGeom>
          <a:noFill/>
        </p:spPr>
        <p:txBody>
          <a:bodyPr wrap="square" rtlCol="0">
            <a:spAutoFit/>
          </a:bodyPr>
          <a:lstStyle/>
          <a:p>
            <a:r>
              <a:rPr lang="en-GB" sz="1100" dirty="0"/>
              <a:t>The lost property basket at the front of the school is still overflowing with jumpers so if your child has lost a jumper it might be worth popping in to check if it is there. All these items are not named so it is hard to return them to the right person. At the end of the term, we will clear the basket of all items by recycling the items where possible. Below are some photos of items that someone might recognise: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703" y="4795891"/>
            <a:ext cx="1534667" cy="115100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5412" r="29640" b="7368"/>
          <a:stretch/>
        </p:blipFill>
        <p:spPr>
          <a:xfrm>
            <a:off x="6776512" y="4658973"/>
            <a:ext cx="1079529" cy="1668593"/>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8676" t="5614" r="35324" b="7508"/>
          <a:stretch/>
        </p:blipFill>
        <p:spPr>
          <a:xfrm>
            <a:off x="4973422" y="4704536"/>
            <a:ext cx="1156752" cy="163851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3382" y="5022525"/>
            <a:ext cx="1760696" cy="132052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042" y="5095534"/>
            <a:ext cx="1645680" cy="1234260"/>
          </a:xfrm>
          <a:prstGeom prst="rect">
            <a:avLst/>
          </a:prstGeom>
        </p:spPr>
      </p:pic>
    </p:spTree>
    <p:extLst>
      <p:ext uri="{BB962C8B-B14F-4D97-AF65-F5344CB8AC3E}">
        <p14:creationId xmlns:p14="http://schemas.microsoft.com/office/powerpoint/2010/main" val="12133806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C82831443FCE4C8ED4E9FE624C880E" ma:contentTypeVersion="18" ma:contentTypeDescription="Create a new document." ma:contentTypeScope="" ma:versionID="f9c29754df4dea94e316437625300d99">
  <xsd:schema xmlns:xsd="http://www.w3.org/2001/XMLSchema" xmlns:xs="http://www.w3.org/2001/XMLSchema" xmlns:p="http://schemas.microsoft.com/office/2006/metadata/properties" xmlns:ns3="5cec3b11-46c9-41cc-bcbc-099c1464f52d" xmlns:ns4="c1cc5233-0a48-47e1-8b4f-45da13b094a7" targetNamespace="http://schemas.microsoft.com/office/2006/metadata/properties" ma:root="true" ma:fieldsID="2d7b294a04d22ba86e9390edb30070e7" ns3:_="" ns4:_="">
    <xsd:import namespace="5cec3b11-46c9-41cc-bcbc-099c1464f52d"/>
    <xsd:import namespace="c1cc5233-0a48-47e1-8b4f-45da13b094a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4:SharedWithUsers" minOccurs="0"/>
                <xsd:element ref="ns4:SharedWithDetails" minOccurs="0"/>
                <xsd:element ref="ns4:SharingHintHash"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ec3b11-46c9-41cc-bcbc-099c1464f5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cc5233-0a48-47e1-8b4f-45da13b094a7"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cec3b11-46c9-41cc-bcbc-099c1464f52d" xsi:nil="true"/>
  </documentManagement>
</p:properties>
</file>

<file path=customXml/itemProps1.xml><?xml version="1.0" encoding="utf-8"?>
<ds:datastoreItem xmlns:ds="http://schemas.openxmlformats.org/officeDocument/2006/customXml" ds:itemID="{538F78C2-08CB-4BCA-94C9-07586B90694D}">
  <ds:schemaRefs>
    <ds:schemaRef ds:uri="5cec3b11-46c9-41cc-bcbc-099c1464f52d"/>
    <ds:schemaRef ds:uri="c1cc5233-0a48-47e1-8b4f-45da13b094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8241062-B840-403E-B582-A909693CA95B}">
  <ds:schemaRefs>
    <ds:schemaRef ds:uri="http://schemas.microsoft.com/sharepoint/v3/contenttype/forms"/>
  </ds:schemaRefs>
</ds:datastoreItem>
</file>

<file path=customXml/itemProps3.xml><?xml version="1.0" encoding="utf-8"?>
<ds:datastoreItem xmlns:ds="http://schemas.openxmlformats.org/officeDocument/2006/customXml" ds:itemID="{9F98835C-28DC-4D72-96B4-EDD79CA2E0D1}">
  <ds:schemaRefs>
    <ds:schemaRef ds:uri="5cec3b11-46c9-41cc-bcbc-099c1464f52d"/>
    <ds:schemaRef ds:uri="http://schemas.microsoft.com/office/2006/documentManagement/types"/>
    <ds:schemaRef ds:uri="c1cc5233-0a48-47e1-8b4f-45da13b094a7"/>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228</TotalTime>
  <Words>797</Words>
  <Application>Microsoft Office PowerPoint</Application>
  <PresentationFormat>A4 Paper (210x297 mm)</PresentationFormat>
  <Paragraphs>40</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Sassoon Infant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Polly Evans</dc:creator>
  <cp:lastModifiedBy>9312465 headteacher.2465</cp:lastModifiedBy>
  <cp:revision>22</cp:revision>
  <cp:lastPrinted>2024-08-30T10:40:37Z</cp:lastPrinted>
  <dcterms:created xsi:type="dcterms:W3CDTF">2024-08-25T14:33:54Z</dcterms:created>
  <dcterms:modified xsi:type="dcterms:W3CDTF">2025-10-09T06:46:05Z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0x0101008FC82831443FCE4C8ED4E9FE624C880E</vt:lpwstr>
  </property>
  <property fmtid="{D5CDD505-2E9C-101B-9397-08002B2CF9AE}" pid="3" name="MediaServiceImageTags">
    <vt:lpwstr/>
  </property>
</Properties>
</file>