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74" r:id="rId14"/>
    <p:sldId id="265" r:id="rId15"/>
    <p:sldId id="266" r:id="rId16"/>
    <p:sldId id="269" r:id="rId17"/>
    <p:sldId id="267" r:id="rId18"/>
    <p:sldId id="268" r:id="rId19"/>
    <p:sldId id="272" r:id="rId20"/>
    <p:sldId id="273"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oszynski, Alison - CEF" initials="PA-C"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B0AA85-0125-D74D-802C-92DEECE29EC7}" v="3" dt="2020-06-04T10:24:32"/>
    <p1510:client id="{EB81278B-B000-F12A-8593-FA8A0F234926}" v="4" dt="2020-06-04T13:10:32.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3" d="100"/>
          <a:sy n="73" d="100"/>
        </p:scale>
        <p:origin x="-540"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r, Joanna - CEF" userId="5f0899dd-be80-402f-97d3-1996c230117e" providerId="ADAL" clId="{AD3780F2-EC48-4C7E-8DF4-6CF18894D2C2}"/>
    <pc:docChg chg="custSel addSld modSld">
      <pc:chgData name="Ader, Joanna - CEF" userId="5f0899dd-be80-402f-97d3-1996c230117e" providerId="ADAL" clId="{AD3780F2-EC48-4C7E-8DF4-6CF18894D2C2}" dt="2020-06-03T13:54:40.869" v="19" actId="1076"/>
      <pc:docMkLst>
        <pc:docMk/>
      </pc:docMkLst>
      <pc:sldChg chg="addSp delSp modSp add">
        <pc:chgData name="Ader, Joanna - CEF" userId="5f0899dd-be80-402f-97d3-1996c230117e" providerId="ADAL" clId="{AD3780F2-EC48-4C7E-8DF4-6CF18894D2C2}" dt="2020-06-03T13:54:40.869" v="19" actId="1076"/>
        <pc:sldMkLst>
          <pc:docMk/>
          <pc:sldMk cId="3497848889" sldId="275"/>
        </pc:sldMkLst>
        <pc:spChg chg="add del mod">
          <ac:chgData name="Ader, Joanna - CEF" userId="5f0899dd-be80-402f-97d3-1996c230117e" providerId="ADAL" clId="{AD3780F2-EC48-4C7E-8DF4-6CF18894D2C2}" dt="2020-06-03T13:54:05.121" v="10" actId="478"/>
          <ac:spMkLst>
            <pc:docMk/>
            <pc:sldMk cId="3497848889" sldId="275"/>
            <ac:spMk id="2" creationId="{41E026F8-0815-4A35-9109-FC966425A180}"/>
          </ac:spMkLst>
        </pc:spChg>
        <pc:spChg chg="add del mod">
          <ac:chgData name="Ader, Joanna - CEF" userId="5f0899dd-be80-402f-97d3-1996c230117e" providerId="ADAL" clId="{AD3780F2-EC48-4C7E-8DF4-6CF18894D2C2}" dt="2020-06-03T13:54:02.982" v="9"/>
          <ac:spMkLst>
            <pc:docMk/>
            <pc:sldMk cId="3497848889" sldId="275"/>
            <ac:spMk id="3" creationId="{EF241D70-941F-4D47-A0BE-D21028D470F0}"/>
          </ac:spMkLst>
        </pc:spChg>
        <pc:spChg chg="add mod">
          <ac:chgData name="Ader, Joanna - CEF" userId="5f0899dd-be80-402f-97d3-1996c230117e" providerId="ADAL" clId="{AD3780F2-EC48-4C7E-8DF4-6CF18894D2C2}" dt="2020-06-03T13:54:40.869" v="19" actId="1076"/>
          <ac:spMkLst>
            <pc:docMk/>
            <pc:sldMk cId="3497848889" sldId="275"/>
            <ac:spMk id="4" creationId="{F84DA272-A6BA-4E3C-A13E-024214679812}"/>
          </ac:spMkLst>
        </pc:spChg>
        <pc:picChg chg="add mod">
          <ac:chgData name="Ader, Joanna - CEF" userId="5f0899dd-be80-402f-97d3-1996c230117e" providerId="ADAL" clId="{AD3780F2-EC48-4C7E-8DF4-6CF18894D2C2}" dt="2020-06-03T13:54:35.556" v="17" actId="1076"/>
          <ac:picMkLst>
            <pc:docMk/>
            <pc:sldMk cId="3497848889" sldId="275"/>
            <ac:picMk id="5" creationId="{C4E05375-81AB-439B-B686-5F188A907212}"/>
          </ac:picMkLst>
        </pc:picChg>
      </pc:sldChg>
    </pc:docChg>
  </pc:docChgLst>
  <pc:docChgLst>
    <pc:chgData name="Page, Lucy - CEF" userId="S::lucy.page@oxfordshire.gov.uk::4f13c272-2e59-4587-93ed-af1754e24e01" providerId="AD" clId="Web-{E4B0AA85-0125-D74D-802C-92DEECE29EC7}"/>
    <pc:docChg chg="addSld modSld">
      <pc:chgData name="Page, Lucy - CEF" userId="S::lucy.page@oxfordshire.gov.uk::4f13c272-2e59-4587-93ed-af1754e24e01" providerId="AD" clId="Web-{E4B0AA85-0125-D74D-802C-92DEECE29EC7}" dt="2020-06-04T10:24:35.047" v="2"/>
      <pc:docMkLst>
        <pc:docMk/>
      </pc:docMkLst>
      <pc:sldChg chg="addSp delSp modSp new mod setBg">
        <pc:chgData name="Page, Lucy - CEF" userId="S::lucy.page@oxfordshire.gov.uk::4f13c272-2e59-4587-93ed-af1754e24e01" providerId="AD" clId="Web-{E4B0AA85-0125-D74D-802C-92DEECE29EC7}" dt="2020-06-04T10:24:35.047" v="2"/>
        <pc:sldMkLst>
          <pc:docMk/>
          <pc:sldMk cId="2569686110" sldId="276"/>
        </pc:sldMkLst>
        <pc:spChg chg="del">
          <ac:chgData name="Page, Lucy - CEF" userId="S::lucy.page@oxfordshire.gov.uk::4f13c272-2e59-4587-93ed-af1754e24e01" providerId="AD" clId="Web-{E4B0AA85-0125-D74D-802C-92DEECE29EC7}" dt="2020-06-04T10:24:35.047" v="2"/>
          <ac:spMkLst>
            <pc:docMk/>
            <pc:sldMk cId="2569686110" sldId="276"/>
            <ac:spMk id="2" creationId="{17EB121D-62C9-44D4-B8AF-9B9828D809B4}"/>
          </ac:spMkLst>
        </pc:spChg>
        <pc:spChg chg="del">
          <ac:chgData name="Page, Lucy - CEF" userId="S::lucy.page@oxfordshire.gov.uk::4f13c272-2e59-4587-93ed-af1754e24e01" providerId="AD" clId="Web-{E4B0AA85-0125-D74D-802C-92DEECE29EC7}" dt="2020-06-04T10:24:30.641" v="1"/>
          <ac:spMkLst>
            <pc:docMk/>
            <pc:sldMk cId="2569686110" sldId="276"/>
            <ac:spMk id="3" creationId="{7A7F6972-BE40-4749-9798-F3894A7A7F28}"/>
          </ac:spMkLst>
        </pc:spChg>
        <pc:picChg chg="add mod ord">
          <ac:chgData name="Page, Lucy - CEF" userId="S::lucy.page@oxfordshire.gov.uk::4f13c272-2e59-4587-93ed-af1754e24e01" providerId="AD" clId="Web-{E4B0AA85-0125-D74D-802C-92DEECE29EC7}" dt="2020-06-04T10:24:35.047" v="2"/>
          <ac:picMkLst>
            <pc:docMk/>
            <pc:sldMk cId="2569686110" sldId="276"/>
            <ac:picMk id="4" creationId="{72682834-7456-4207-A776-87F9723A706C}"/>
          </ac:picMkLst>
        </pc:picChg>
      </pc:sldChg>
    </pc:docChg>
  </pc:docChgLst>
  <pc:docChgLst>
    <pc:chgData name="Stacey, Jenny - CEF" userId="S::jenny.stacey@oxfordshire.gov.uk::de6d3555-a93e-42f4-904a-db55f92dfd60" providerId="AD" clId="Web-{EB81278B-B000-F12A-8593-FA8A0F234926}"/>
    <pc:docChg chg="modSld">
      <pc:chgData name="Stacey, Jenny - CEF" userId="S::jenny.stacey@oxfordshire.gov.uk::de6d3555-a93e-42f4-904a-db55f92dfd60" providerId="AD" clId="Web-{EB81278B-B000-F12A-8593-FA8A0F234926}" dt="2020-06-04T13:10:32.573" v="3" actId="20577"/>
      <pc:docMkLst>
        <pc:docMk/>
      </pc:docMkLst>
      <pc:sldChg chg="modSp">
        <pc:chgData name="Stacey, Jenny - CEF" userId="S::jenny.stacey@oxfordshire.gov.uk::de6d3555-a93e-42f4-904a-db55f92dfd60" providerId="AD" clId="Web-{EB81278B-B000-F12A-8593-FA8A0F234926}" dt="2020-06-04T13:10:32.573" v="2" actId="20577"/>
        <pc:sldMkLst>
          <pc:docMk/>
          <pc:sldMk cId="392414792" sldId="258"/>
        </pc:sldMkLst>
        <pc:spChg chg="mod">
          <ac:chgData name="Stacey, Jenny - CEF" userId="S::jenny.stacey@oxfordshire.gov.uk::de6d3555-a93e-42f4-904a-db55f92dfd60" providerId="AD" clId="Web-{EB81278B-B000-F12A-8593-FA8A0F234926}" dt="2020-06-04T13:10:32.573" v="2" actId="20577"/>
          <ac:spMkLst>
            <pc:docMk/>
            <pc:sldMk cId="392414792" sldId="258"/>
            <ac:spMk id="6" creationId="{79584E7B-8AC0-4DBA-8EB2-CDEA7F75EE0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74FEA6-2584-47C7-AD72-C1288A172BD8}" type="datetimeFigureOut">
              <a:rPr lang="en-GB" smtClean="0"/>
              <a:t>07/07/2021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5F1D4-47DE-4B39-AF1D-99070EDB5A4F}" type="slidenum">
              <a:rPr lang="en-GB" smtClean="0"/>
              <a:t>‹#›</a:t>
            </a:fld>
            <a:endParaRPr lang="en-GB"/>
          </a:p>
        </p:txBody>
      </p:sp>
    </p:spTree>
    <p:extLst>
      <p:ext uri="{BB962C8B-B14F-4D97-AF65-F5344CB8AC3E}">
        <p14:creationId xmlns:p14="http://schemas.microsoft.com/office/powerpoint/2010/main" val="321870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AF6B87-5F11-4E5E-A331-A262972F9B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4C175E29-2248-4CD7-BC0F-D149711919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92A9137A-3CF8-4663-9237-3B10FFEB0879}"/>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5" name="Footer Placeholder 4">
            <a:extLst>
              <a:ext uri="{FF2B5EF4-FFF2-40B4-BE49-F238E27FC236}">
                <a16:creationId xmlns:a16="http://schemas.microsoft.com/office/drawing/2014/main" xmlns="" id="{55268DBF-31BD-4A25-98DF-A9E1BFBFC2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1ED6B0A-5B82-4C24-A84D-4D0C08359E95}"/>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2051084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484DE-A734-48B6-A652-0613B07593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3983151-D1C2-4FAF-8D93-7B8E89EFD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F3ECAE2-E587-422A-B4AC-8ADEFC3C111F}"/>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5" name="Footer Placeholder 4">
            <a:extLst>
              <a:ext uri="{FF2B5EF4-FFF2-40B4-BE49-F238E27FC236}">
                <a16:creationId xmlns:a16="http://schemas.microsoft.com/office/drawing/2014/main" xmlns="" id="{87BAD191-16D1-419D-BB56-39739E9634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CF1CAB2-6849-4812-B49D-88798B9F212B}"/>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10511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D7348A5-010E-4F59-A6E5-108BEA0A90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CF2A073-9143-45C3-A9EF-6AFB27EB91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7D601CC-BC26-4BB3-A061-916396D603F7}"/>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5" name="Footer Placeholder 4">
            <a:extLst>
              <a:ext uri="{FF2B5EF4-FFF2-40B4-BE49-F238E27FC236}">
                <a16:creationId xmlns:a16="http://schemas.microsoft.com/office/drawing/2014/main" xmlns="" id="{86667A11-B8F9-4F6F-8A61-578B1057FC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C649627-E9A3-4778-9C55-CC6EEFC9ECB5}"/>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185153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D0CB3C-EE38-464D-A3FD-A6E992DF37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1D875B1-A2AE-4C53-9C07-107584DDE8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3C3C28D-6BA9-4125-A6CB-B72AC20F3246}"/>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5" name="Footer Placeholder 4">
            <a:extLst>
              <a:ext uri="{FF2B5EF4-FFF2-40B4-BE49-F238E27FC236}">
                <a16:creationId xmlns:a16="http://schemas.microsoft.com/office/drawing/2014/main" xmlns="" id="{92F10001-D166-4909-B11F-991FE8F080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7F4706D-CB6C-4BC2-BCA8-9DFB7FFEFD4C}"/>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92185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09B59E-BA4A-4172-A236-429111F68A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7F3C7A3-D0C0-4948-8608-5CAD60B393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50985A9-3072-4444-84F2-94AC2F5A5ED1}"/>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5" name="Footer Placeholder 4">
            <a:extLst>
              <a:ext uri="{FF2B5EF4-FFF2-40B4-BE49-F238E27FC236}">
                <a16:creationId xmlns:a16="http://schemas.microsoft.com/office/drawing/2014/main" xmlns="" id="{A5DB0E90-516A-4C1A-8AAB-A3ED4BC339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D11DD34-8B14-4143-8140-8545C2B2442D}"/>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2309815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070E1C-17C8-4494-82C7-81303F3625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F980425-E3E9-41C3-9AA1-CD712BF815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DB80F643-01AF-48AD-AC74-EF22B8B085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A6C41AFC-EE15-4479-B46F-B43B10E32B93}"/>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6" name="Footer Placeholder 5">
            <a:extLst>
              <a:ext uri="{FF2B5EF4-FFF2-40B4-BE49-F238E27FC236}">
                <a16:creationId xmlns:a16="http://schemas.microsoft.com/office/drawing/2014/main" xmlns="" id="{949CCAA7-D056-474F-BC2C-0C6BE6BA8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79143E0-D8F3-40A2-8824-D6287DB2B42F}"/>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137932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980507-7147-491E-B6CB-3C6D8B8FED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0EF5C2D-8C92-4552-8DFB-30ED2B2282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9237A4B-5E18-4E03-A606-46CE49095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1C447214-7B44-4257-884E-AA044D4B79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6B5ED3D-C51B-410C-8434-DA407A9E84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33C656A5-A0CF-4985-868C-2CB65837F687}"/>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8" name="Footer Placeholder 7">
            <a:extLst>
              <a:ext uri="{FF2B5EF4-FFF2-40B4-BE49-F238E27FC236}">
                <a16:creationId xmlns:a16="http://schemas.microsoft.com/office/drawing/2014/main" xmlns="" id="{6E8F4485-F6CE-4871-B69B-70BDFD40BF3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98A4FDCE-9E80-4384-AF4A-7D853B24BBD5}"/>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153541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D3308-B6EB-4BA6-BEF8-A8750DD03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605793B3-BAA7-4158-8B14-CD74C1277E54}"/>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4" name="Footer Placeholder 3">
            <a:extLst>
              <a:ext uri="{FF2B5EF4-FFF2-40B4-BE49-F238E27FC236}">
                <a16:creationId xmlns:a16="http://schemas.microsoft.com/office/drawing/2014/main" xmlns="" id="{CC778791-18A6-4BFC-9181-9E991201E9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D13D36E4-89A8-4623-9B3F-6A7C7E582128}"/>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281429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23DE419-53DE-4A03-9F0C-87ADF8BC4B19}"/>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3" name="Footer Placeholder 2">
            <a:extLst>
              <a:ext uri="{FF2B5EF4-FFF2-40B4-BE49-F238E27FC236}">
                <a16:creationId xmlns:a16="http://schemas.microsoft.com/office/drawing/2014/main" xmlns="" id="{68AC90D1-423D-4A30-9AAB-2CA656C035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3CC1C472-AE24-4A65-801F-1935DB1AFBB9}"/>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197125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92E992-93EC-4CEF-B27C-B23628E84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8EBE1E9-0E7C-4632-8843-369C79BCE7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3A9FB7B8-99F3-43A2-B16F-F62BED48E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33F162B-422C-408B-963D-A3437DA6348D}"/>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6" name="Footer Placeholder 5">
            <a:extLst>
              <a:ext uri="{FF2B5EF4-FFF2-40B4-BE49-F238E27FC236}">
                <a16:creationId xmlns:a16="http://schemas.microsoft.com/office/drawing/2014/main" xmlns="" id="{684B8C67-944B-4C53-8DA9-8E042794DE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39408C2-2B76-4AD8-8ACD-04280D8AC1AE}"/>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4242914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183D44-C017-4D7B-995F-7060DDD03C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3AE6EB2-B622-49F6-8D5A-9EE5123A97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1F4F065A-C9BD-4904-8F73-7E50436DA4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EDAF340-6EE3-408D-BA53-C9F302C53464}"/>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6" name="Footer Placeholder 5">
            <a:extLst>
              <a:ext uri="{FF2B5EF4-FFF2-40B4-BE49-F238E27FC236}">
                <a16:creationId xmlns:a16="http://schemas.microsoft.com/office/drawing/2014/main" xmlns="" id="{8D047528-B5BC-4382-A4FD-50A49042CF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49E7D59-4076-4DFA-8A22-6251A6E471BD}"/>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59230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0304F44-A61C-4788-B502-B4DFBB8E57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5A91455-7E25-4B51-A0DE-88C067EEBC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FE065AF-94E7-4453-BE7D-98F53A1D1A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5DD22-6864-4997-BC7D-67AF58A43E1D}" type="datetimeFigureOut">
              <a:rPr lang="en-GB" smtClean="0"/>
              <a:t>07/07/2021</a:t>
            </a:fld>
            <a:endParaRPr lang="en-GB"/>
          </a:p>
        </p:txBody>
      </p:sp>
      <p:sp>
        <p:nvSpPr>
          <p:cNvPr id="5" name="Footer Placeholder 4">
            <a:extLst>
              <a:ext uri="{FF2B5EF4-FFF2-40B4-BE49-F238E27FC236}">
                <a16:creationId xmlns:a16="http://schemas.microsoft.com/office/drawing/2014/main" xmlns="" id="{005B1A26-ABFA-4116-8F47-C898295FF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EBDDC43F-FD4E-45AA-84E7-83B808298F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6AADA-46C7-4C40-AA09-EFD18CD70713}" type="slidenum">
              <a:rPr lang="en-GB" smtClean="0"/>
              <a:t>‹#›</a:t>
            </a:fld>
            <a:endParaRPr lang="en-GB"/>
          </a:p>
        </p:txBody>
      </p:sp>
    </p:spTree>
    <p:extLst>
      <p:ext uri="{BB962C8B-B14F-4D97-AF65-F5344CB8AC3E}">
        <p14:creationId xmlns:p14="http://schemas.microsoft.com/office/powerpoint/2010/main" val="2431052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http://www.lordwilliams.oxon.sch.uk/"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hyperlink" Target="http://www.lordwilliams.oxon.sch.uk/"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about:blank"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http://www.lordwilliams.oxon.sch.uk/"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hyperlink" Target="http://www.lordwilliams.oxon.sch.uk/"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about:blank"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www.lordwilliams.oxon.sch.uk/"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C6EA5ED-A4B7-490B-AB9D-C9F3C8B2F023}"/>
              </a:ext>
            </a:extLst>
          </p:cNvPr>
          <p:cNvSpPr>
            <a:spLocks noGrp="1"/>
          </p:cNvSpPr>
          <p:nvPr>
            <p:ph type="ctrTitle"/>
          </p:nvPr>
        </p:nvSpPr>
        <p:spPr>
          <a:xfrm>
            <a:off x="6746628" y="1783959"/>
            <a:ext cx="4645250" cy="2889114"/>
          </a:xfrm>
        </p:spPr>
        <p:txBody>
          <a:bodyPr anchor="b">
            <a:normAutofit fontScale="90000"/>
          </a:bodyPr>
          <a:lstStyle/>
          <a:p>
            <a:pPr algn="l"/>
            <a:r>
              <a:rPr lang="en-GB" dirty="0">
                <a:solidFill>
                  <a:schemeClr val="bg1"/>
                </a:solidFill>
              </a:rPr>
              <a:t>Moving to </a:t>
            </a:r>
            <a:br>
              <a:rPr lang="en-GB" dirty="0">
                <a:solidFill>
                  <a:schemeClr val="bg1"/>
                </a:solidFill>
              </a:rPr>
            </a:br>
            <a:r>
              <a:rPr lang="en-GB" dirty="0">
                <a:solidFill>
                  <a:schemeClr val="bg1"/>
                </a:solidFill>
              </a:rPr>
              <a:t>Lord Williams’s School</a:t>
            </a:r>
          </a:p>
        </p:txBody>
      </p:sp>
      <p:sp>
        <p:nvSpPr>
          <p:cNvPr id="3" name="Subtitle 2">
            <a:extLst>
              <a:ext uri="{FF2B5EF4-FFF2-40B4-BE49-F238E27FC236}">
                <a16:creationId xmlns:a16="http://schemas.microsoft.com/office/drawing/2014/main" xmlns="" id="{07F27635-66D7-484F-8570-A1960A74779E}"/>
              </a:ext>
            </a:extLst>
          </p:cNvPr>
          <p:cNvSpPr>
            <a:spLocks noGrp="1"/>
          </p:cNvSpPr>
          <p:nvPr>
            <p:ph type="subTitle" idx="1"/>
          </p:nvPr>
        </p:nvSpPr>
        <p:spPr>
          <a:xfrm>
            <a:off x="6746627" y="4750893"/>
            <a:ext cx="4645250" cy="1147863"/>
          </a:xfrm>
        </p:spPr>
        <p:txBody>
          <a:bodyPr anchor="t">
            <a:normAutofit/>
          </a:bodyPr>
          <a:lstStyle/>
          <a:p>
            <a:pPr algn="l"/>
            <a:r>
              <a:rPr lang="en-GB" sz="2000" dirty="0">
                <a:solidFill>
                  <a:schemeClr val="bg1"/>
                </a:solidFill>
              </a:rPr>
              <a:t>A transition workbook for Pupils in Year 6 Term 6</a:t>
            </a:r>
          </a:p>
        </p:txBody>
      </p:sp>
      <p:sp>
        <p:nvSpPr>
          <p:cNvPr id="73" name="Freeform: Shape 72">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xmlns=""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MCj04160140000[1]">
            <a:extLst>
              <a:ext uri="{FF2B5EF4-FFF2-40B4-BE49-F238E27FC236}">
                <a16:creationId xmlns:a16="http://schemas.microsoft.com/office/drawing/2014/main" xmlns="" id="{82613716-ED3B-450D-BB66-49A10D29C0A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382" y="782324"/>
            <a:ext cx="4047843" cy="39251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MCj04160140000[1]">
            <a:extLst>
              <a:ext uri="{FF2B5EF4-FFF2-40B4-BE49-F238E27FC236}">
                <a16:creationId xmlns:a16="http://schemas.microsoft.com/office/drawing/2014/main" xmlns="" id="{D7F1B9EA-AB63-42E0-932F-F35468C0E8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7859" y="4673073"/>
            <a:ext cx="1855787"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923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43B11E-AB86-427A-BA82-9AE7EEC20594}"/>
              </a:ext>
            </a:extLst>
          </p:cNvPr>
          <p:cNvPicPr>
            <a:picLocks noChangeAspect="1"/>
          </p:cNvPicPr>
          <p:nvPr/>
        </p:nvPicPr>
        <p:blipFill>
          <a:blip r:embed="rId2"/>
          <a:stretch>
            <a:fillRect/>
          </a:stretch>
        </p:blipFill>
        <p:spPr>
          <a:xfrm>
            <a:off x="1965047" y="1279455"/>
            <a:ext cx="8466319" cy="4167188"/>
          </a:xfrm>
          <a:prstGeom prst="rect">
            <a:avLst/>
          </a:prstGeom>
        </p:spPr>
      </p:pic>
    </p:spTree>
    <p:extLst>
      <p:ext uri="{BB962C8B-B14F-4D97-AF65-F5344CB8AC3E}">
        <p14:creationId xmlns:p14="http://schemas.microsoft.com/office/powerpoint/2010/main" val="1509830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FFC72D-44E3-447E-AC66-5C1420D09FDA}"/>
              </a:ext>
            </a:extLst>
          </p:cNvPr>
          <p:cNvSpPr/>
          <p:nvPr/>
        </p:nvSpPr>
        <p:spPr>
          <a:xfrm>
            <a:off x="596900" y="443567"/>
            <a:ext cx="5658126" cy="6047809"/>
          </a:xfrm>
          <a:prstGeom prst="rect">
            <a:avLst/>
          </a:prstGeom>
        </p:spPr>
        <p:txBody>
          <a:bodyPr wrap="square">
            <a:spAutoFit/>
          </a:bodyPr>
          <a:lstStyle/>
          <a:p>
            <a:pPr>
              <a:spcBef>
                <a:spcPts val="600"/>
              </a:spcBef>
              <a:spcAft>
                <a:spcPts val="600"/>
              </a:spcAft>
            </a:pPr>
            <a:r>
              <a:rPr lang="en-GB" b="1" dirty="0" smtClean="0">
                <a:latin typeface="Calibri" panose="020F0502020204030204" pitchFamily="34" charset="0"/>
                <a:ea typeface="Calibri" panose="020F0502020204030204" pitchFamily="34" charset="0"/>
                <a:cs typeface="Arial" panose="020B0604020202020204" pitchFamily="34" charset="0"/>
              </a:rPr>
              <a:t>Lesson</a:t>
            </a:r>
            <a:r>
              <a:rPr lang="en-GB" b="1" dirty="0" smtClean="0">
                <a:latin typeface="Calibri" panose="020F0502020204030204" pitchFamily="34" charset="0"/>
                <a:ea typeface="Calibri" panose="020F0502020204030204" pitchFamily="34" charset="0"/>
                <a:cs typeface="Arial" panose="020B0604020202020204" pitchFamily="34" charset="0"/>
              </a:rPr>
              <a:t> </a:t>
            </a:r>
            <a:r>
              <a:rPr lang="en-GB" b="1" dirty="0">
                <a:latin typeface="Calibri" panose="020F0502020204030204" pitchFamily="34" charset="0"/>
                <a:ea typeface="Calibri" panose="020F0502020204030204" pitchFamily="34" charset="0"/>
                <a:cs typeface="Arial" panose="020B0604020202020204" pitchFamily="34" charset="0"/>
              </a:rPr>
              <a:t>3- You will need internet or school prospectus and a tie, if required to wear one.</a:t>
            </a:r>
            <a:endParaRPr lang="en-GB" dirty="0">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600"/>
              </a:spcBef>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Same and Different</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School Uniform</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If I need help…..</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Questions you may have </a:t>
            </a:r>
          </a:p>
          <a:p>
            <a:pPr>
              <a:spcBef>
                <a:spcPts val="60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The aim of this session is to determine what you feel will be the main similarities and differences between Primary and Secondary school. To look at the school uniform and discuss any other essential wear for topics such as DT. To practice tying a tie( how to leave it tied when removing it for ease and speed for PE). Students to think of any questions that they may have and to provide them with answers to the most frequently asked questions To provide information regarding getting help in different situations.</a:t>
            </a: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School Website:  </a:t>
            </a:r>
            <a:r>
              <a:rPr lang="en-GB" b="1" dirty="0">
                <a:latin typeface="Calibri" panose="020F0502020204030204" pitchFamily="34" charset="0"/>
                <a:ea typeface="Calibri" panose="020F0502020204030204" pitchFamily="34" charset="0"/>
                <a:cs typeface="Arial" panose="020B0604020202020204" pitchFamily="34" charset="0"/>
                <a:hlinkClick r:id="rId2"/>
              </a:rPr>
              <a:t>www.lordwilliams.oxon.sch.uk</a:t>
            </a: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School uniform: </a:t>
            </a:r>
            <a:r>
              <a:rPr lang="en-GB" b="1" dirty="0">
                <a:latin typeface="Calibri" panose="020F0502020204030204" pitchFamily="34" charset="0"/>
                <a:ea typeface="Calibri" panose="020F0502020204030204" pitchFamily="34" charset="0"/>
                <a:cs typeface="Arial" panose="020B0604020202020204" pitchFamily="34" charset="0"/>
                <a:hlinkClick r:id="rId3"/>
              </a:rPr>
              <a:t>www.lordwilliams.oxon.sch.uk/uniform/2529.html</a:t>
            </a: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9B8E825D-8DF9-4BCE-B038-B12B3DC5FDE5}"/>
              </a:ext>
            </a:extLst>
          </p:cNvPr>
          <p:cNvPicPr>
            <a:picLocks noChangeAspect="1"/>
          </p:cNvPicPr>
          <p:nvPr/>
        </p:nvPicPr>
        <p:blipFill>
          <a:blip r:embed="rId4"/>
          <a:stretch>
            <a:fillRect/>
          </a:stretch>
        </p:blipFill>
        <p:spPr>
          <a:xfrm>
            <a:off x="7380010" y="679381"/>
            <a:ext cx="3499797" cy="4966046"/>
          </a:xfrm>
          <a:prstGeom prst="rect">
            <a:avLst/>
          </a:prstGeom>
        </p:spPr>
      </p:pic>
    </p:spTree>
    <p:extLst>
      <p:ext uri="{BB962C8B-B14F-4D97-AF65-F5344CB8AC3E}">
        <p14:creationId xmlns:p14="http://schemas.microsoft.com/office/powerpoint/2010/main" val="49536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04BD8F8-D4CD-4BCB-91BB-75F9A2683E2C}"/>
              </a:ext>
            </a:extLst>
          </p:cNvPr>
          <p:cNvSpPr/>
          <p:nvPr/>
        </p:nvSpPr>
        <p:spPr>
          <a:xfrm>
            <a:off x="1130300" y="1490008"/>
            <a:ext cx="10274300" cy="4616648"/>
          </a:xfrm>
          <a:prstGeom prst="rect">
            <a:avLst/>
          </a:prstGeom>
        </p:spPr>
        <p:txBody>
          <a:bodyPr wrap="square">
            <a:spAutoFit/>
          </a:bodyPr>
          <a:lstStyle/>
          <a:p>
            <a:pPr>
              <a:spcBef>
                <a:spcPts val="600"/>
              </a:spcBef>
              <a:spcAft>
                <a:spcPts val="600"/>
              </a:spcAft>
            </a:pPr>
            <a:r>
              <a:rPr lang="en-GB" b="1" dirty="0" smtClean="0">
                <a:latin typeface="Calibri" panose="020F0502020204030204" pitchFamily="34" charset="0"/>
                <a:ea typeface="Calibri" panose="020F0502020204030204" pitchFamily="34" charset="0"/>
                <a:cs typeface="Arial" panose="020B0604020202020204" pitchFamily="34" charset="0"/>
              </a:rPr>
              <a:t>Lesson</a:t>
            </a:r>
            <a:r>
              <a:rPr lang="en-GB" b="1" dirty="0" smtClean="0">
                <a:latin typeface="Calibri" panose="020F0502020204030204" pitchFamily="34" charset="0"/>
                <a:ea typeface="Calibri" panose="020F0502020204030204" pitchFamily="34" charset="0"/>
                <a:cs typeface="Arial" panose="020B0604020202020204" pitchFamily="34" charset="0"/>
              </a:rPr>
              <a:t> </a:t>
            </a:r>
            <a:r>
              <a:rPr lang="en-GB" b="1" dirty="0">
                <a:latin typeface="Calibri" panose="020F0502020204030204" pitchFamily="34" charset="0"/>
                <a:ea typeface="Calibri" panose="020F0502020204030204" pitchFamily="34" charset="0"/>
                <a:cs typeface="Arial" panose="020B0604020202020204" pitchFamily="34" charset="0"/>
              </a:rPr>
              <a:t>4- Internet and School map</a:t>
            </a:r>
            <a:endParaRPr lang="en-GB" dirty="0">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600"/>
              </a:spcBef>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Finding out about Houses</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Break and Lunchtimes</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Classrooms</a:t>
            </a:r>
          </a:p>
          <a:p>
            <a:pPr marL="342900" lvl="0" indent="-342900">
              <a:spcAft>
                <a:spcPts val="6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Packing your bag and daily checklist</a:t>
            </a:r>
          </a:p>
          <a:p>
            <a:pPr>
              <a:spcBef>
                <a:spcPts val="60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The aim of the session is to help the pupils to find out about the House system in their new school and how it works. To discuss break and lunchtimes, how to pay for food and look at the similarities and differences to primary school. To discuss the difference regarding classrooms and to think about what equipment they will need in school each day. </a:t>
            </a: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(School map on slide 17.)</a:t>
            </a: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School Website:  </a:t>
            </a:r>
            <a:r>
              <a:rPr lang="en-GB" b="1" dirty="0">
                <a:latin typeface="Calibri" panose="020F0502020204030204" pitchFamily="34" charset="0"/>
                <a:ea typeface="Calibri" panose="020F0502020204030204" pitchFamily="34" charset="0"/>
                <a:cs typeface="Arial" panose="020B0604020202020204" pitchFamily="34" charset="0"/>
                <a:hlinkClick r:id="rId2"/>
              </a:rPr>
              <a:t>www.lordwilliams.oxon.sch.uk</a:t>
            </a: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86276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D7355E3-5F35-4859-B42F-7614BBC1ADC6}"/>
              </a:ext>
            </a:extLst>
          </p:cNvPr>
          <p:cNvSpPr/>
          <p:nvPr/>
        </p:nvSpPr>
        <p:spPr>
          <a:xfrm>
            <a:off x="266700" y="292100"/>
            <a:ext cx="11394192" cy="1994905"/>
          </a:xfrm>
          <a:prstGeom prst="rect">
            <a:avLst/>
          </a:prstGeom>
        </p:spPr>
        <p:txBody>
          <a:bodyPr wrap="square">
            <a:spAutoFit/>
          </a:bodyPr>
          <a:lstStyle/>
          <a:p>
            <a:pPr>
              <a:lnSpc>
                <a:spcPct val="107000"/>
              </a:lnSpc>
              <a:spcAft>
                <a:spcPts val="800"/>
              </a:spcAft>
            </a:pPr>
            <a:r>
              <a:rPr lang="en-GB" b="1" dirty="0">
                <a:latin typeface="Open Sans"/>
                <a:ea typeface="Calibri" panose="020F0502020204030204" pitchFamily="34" charset="0"/>
                <a:cs typeface="Times New Roman" panose="02020603050405020304" pitchFamily="18" charset="0"/>
              </a:rPr>
              <a:t>Catering</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230"/>
              </a:lnSpc>
              <a:spcAft>
                <a:spcPts val="975"/>
              </a:spcAft>
            </a:pPr>
            <a:r>
              <a:rPr lang="en-GB" dirty="0">
                <a:latin typeface="Open Sans"/>
                <a:ea typeface="Times New Roman" panose="02020603050405020304" pitchFamily="18" charset="0"/>
                <a:cs typeface="Times New Roman" panose="02020603050405020304" pitchFamily="18" charset="0"/>
              </a:rPr>
              <a:t> Please see the Catering page for information about menus and Free School Meals.</a:t>
            </a:r>
          </a:p>
          <a:p>
            <a:pPr>
              <a:lnSpc>
                <a:spcPts val="2230"/>
              </a:lnSpc>
              <a:spcAft>
                <a:spcPts val="975"/>
              </a:spcAft>
            </a:pPr>
            <a:r>
              <a:rPr lang="en-GB" dirty="0"/>
              <a:t> </a:t>
            </a:r>
            <a:r>
              <a:rPr lang="en-GB" dirty="0">
                <a:hlinkClick r:id="rId2"/>
              </a:rPr>
              <a:t>www.lordwilliams.oxon.sch.uk/catering-service/2521.html</a:t>
            </a:r>
            <a:endParaRPr lang="en-GB" dirty="0"/>
          </a:p>
          <a:p>
            <a:pPr>
              <a:lnSpc>
                <a:spcPts val="2230"/>
              </a:lnSpc>
              <a:spcAft>
                <a:spcPts val="975"/>
              </a:spcAft>
            </a:pPr>
            <a:endParaRPr lang="en-GB" dirty="0"/>
          </a:p>
          <a:p>
            <a:pPr>
              <a:lnSpc>
                <a:spcPts val="2230"/>
              </a:lnSpc>
              <a:spcAft>
                <a:spcPts val="975"/>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C9D71FD5-FA57-43E3-9CC7-C039FB2067DA}"/>
              </a:ext>
            </a:extLst>
          </p:cNvPr>
          <p:cNvSpPr txBox="1"/>
          <p:nvPr/>
        </p:nvSpPr>
        <p:spPr>
          <a:xfrm>
            <a:off x="5275248" y="1645212"/>
            <a:ext cx="5209292" cy="369332"/>
          </a:xfrm>
          <a:prstGeom prst="rect">
            <a:avLst/>
          </a:prstGeom>
          <a:noFill/>
        </p:spPr>
        <p:txBody>
          <a:bodyPr wrap="square" rtlCol="0">
            <a:spAutoFit/>
          </a:bodyPr>
          <a:lstStyle/>
          <a:p>
            <a:r>
              <a:rPr lang="en-GB" b="1" u="sng" dirty="0"/>
              <a:t>Example Menus</a:t>
            </a:r>
          </a:p>
        </p:txBody>
      </p:sp>
      <p:pic>
        <p:nvPicPr>
          <p:cNvPr id="6" name="Picture 5">
            <a:extLst>
              <a:ext uri="{FF2B5EF4-FFF2-40B4-BE49-F238E27FC236}">
                <a16:creationId xmlns:a16="http://schemas.microsoft.com/office/drawing/2014/main" xmlns="" id="{98184507-882E-4148-A1D8-875FBEBC4C7D}"/>
              </a:ext>
            </a:extLst>
          </p:cNvPr>
          <p:cNvPicPr>
            <a:picLocks noChangeAspect="1"/>
          </p:cNvPicPr>
          <p:nvPr/>
        </p:nvPicPr>
        <p:blipFill>
          <a:blip r:embed="rId3"/>
          <a:stretch>
            <a:fillRect/>
          </a:stretch>
        </p:blipFill>
        <p:spPr>
          <a:xfrm>
            <a:off x="1053243" y="1645212"/>
            <a:ext cx="3787776" cy="5212788"/>
          </a:xfrm>
          <a:prstGeom prst="rect">
            <a:avLst/>
          </a:prstGeom>
        </p:spPr>
      </p:pic>
      <p:pic>
        <p:nvPicPr>
          <p:cNvPr id="8" name="Picture 7">
            <a:extLst>
              <a:ext uri="{FF2B5EF4-FFF2-40B4-BE49-F238E27FC236}">
                <a16:creationId xmlns:a16="http://schemas.microsoft.com/office/drawing/2014/main" xmlns="" id="{6C0CBA97-2662-458D-BF25-CA52C312C1D8}"/>
              </a:ext>
            </a:extLst>
          </p:cNvPr>
          <p:cNvPicPr>
            <a:picLocks noChangeAspect="1"/>
          </p:cNvPicPr>
          <p:nvPr/>
        </p:nvPicPr>
        <p:blipFill>
          <a:blip r:embed="rId4"/>
          <a:stretch>
            <a:fillRect/>
          </a:stretch>
        </p:blipFill>
        <p:spPr>
          <a:xfrm>
            <a:off x="5842307" y="2184681"/>
            <a:ext cx="3019425" cy="4133850"/>
          </a:xfrm>
          <a:prstGeom prst="rect">
            <a:avLst/>
          </a:prstGeom>
        </p:spPr>
      </p:pic>
    </p:spTree>
    <p:extLst>
      <p:ext uri="{BB962C8B-B14F-4D97-AF65-F5344CB8AC3E}">
        <p14:creationId xmlns:p14="http://schemas.microsoft.com/office/powerpoint/2010/main" val="360160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0C80A1E-610D-4F51-B915-BDB7B872FBBA}"/>
              </a:ext>
            </a:extLst>
          </p:cNvPr>
          <p:cNvSpPr/>
          <p:nvPr/>
        </p:nvSpPr>
        <p:spPr>
          <a:xfrm>
            <a:off x="924892" y="382803"/>
            <a:ext cx="3746500" cy="7109639"/>
          </a:xfrm>
          <a:prstGeom prst="rect">
            <a:avLst/>
          </a:prstGeom>
        </p:spPr>
        <p:txBody>
          <a:bodyPr wrap="square">
            <a:spAutoFit/>
          </a:bodyPr>
          <a:lstStyle/>
          <a:p>
            <a:pPr>
              <a:spcBef>
                <a:spcPts val="600"/>
              </a:spcBef>
              <a:spcAft>
                <a:spcPts val="600"/>
              </a:spcAft>
            </a:pPr>
            <a:r>
              <a:rPr lang="en-GB" b="1" dirty="0" smtClean="0">
                <a:latin typeface="Calibri" panose="020F0502020204030204" pitchFamily="34" charset="0"/>
                <a:ea typeface="Calibri" panose="020F0502020204030204" pitchFamily="34" charset="0"/>
                <a:cs typeface="Arial" panose="020B0604020202020204" pitchFamily="34" charset="0"/>
              </a:rPr>
              <a:t>Lesson</a:t>
            </a:r>
            <a:r>
              <a:rPr lang="en-GB" b="1" dirty="0" smtClean="0">
                <a:latin typeface="Calibri" panose="020F0502020204030204" pitchFamily="34" charset="0"/>
                <a:ea typeface="Calibri" panose="020F0502020204030204" pitchFamily="34" charset="0"/>
                <a:cs typeface="Arial" panose="020B0604020202020204" pitchFamily="34" charset="0"/>
              </a:rPr>
              <a:t> </a:t>
            </a:r>
            <a:r>
              <a:rPr lang="en-GB" b="1" dirty="0">
                <a:latin typeface="Calibri" panose="020F0502020204030204" pitchFamily="34" charset="0"/>
                <a:ea typeface="Calibri" panose="020F0502020204030204" pitchFamily="34" charset="0"/>
                <a:cs typeface="Arial" panose="020B0604020202020204" pitchFamily="34" charset="0"/>
              </a:rPr>
              <a:t>5- You will need internet and prospectus</a:t>
            </a:r>
            <a:endParaRPr lang="en-GB" dirty="0">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600"/>
              </a:spcBef>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Teachers</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Important People to know</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Friends</a:t>
            </a:r>
          </a:p>
          <a:p>
            <a:pPr marL="342900" lvl="0" indent="-342900">
              <a:spcAft>
                <a:spcPts val="6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Joining in</a:t>
            </a:r>
          </a:p>
          <a:p>
            <a:pPr>
              <a:spcBef>
                <a:spcPts val="60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The focus of this session is for the pupils to look at the difference between their primary school class and teacher and those at secondary school. To identify important people in school and to look at how to make new friends . To discover new and extra- curricular activities in their secondary school and to look at which may be of interest to them.</a:t>
            </a: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School Website: </a:t>
            </a:r>
            <a:r>
              <a:rPr lang="en-GB" b="1" dirty="0">
                <a:latin typeface="Calibri" panose="020F0502020204030204" pitchFamily="34" charset="0"/>
                <a:ea typeface="Calibri" panose="020F0502020204030204" pitchFamily="34" charset="0"/>
                <a:cs typeface="Arial" panose="020B0604020202020204" pitchFamily="34" charset="0"/>
                <a:hlinkClick r:id="rId2"/>
              </a:rPr>
              <a:t>www.lordwilliams.oxon.sch.uk</a:t>
            </a: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hlinkClick r:id="rId3"/>
              </a:rPr>
              <a:t>www.lordwilliams.oxon.sch.uk/extracurricular/2535.html</a:t>
            </a: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C0C7E48C-3202-4D82-9945-A3BEFA2FD652}"/>
              </a:ext>
            </a:extLst>
          </p:cNvPr>
          <p:cNvSpPr txBox="1"/>
          <p:nvPr/>
        </p:nvSpPr>
        <p:spPr>
          <a:xfrm>
            <a:off x="5638799" y="3120571"/>
            <a:ext cx="4782457" cy="914400"/>
          </a:xfrm>
          <a:prstGeom prst="rect">
            <a:avLst/>
          </a:prstGeom>
          <a:noFill/>
        </p:spPr>
        <p:txBody>
          <a:bodyPr wrap="square" rtlCol="0">
            <a:spAutoFit/>
          </a:bodyPr>
          <a:lstStyle/>
          <a:p>
            <a:endParaRPr lang="en-GB" dirty="0"/>
          </a:p>
        </p:txBody>
      </p:sp>
      <p:pic>
        <p:nvPicPr>
          <p:cNvPr id="3" name="Picture 2">
            <a:extLst>
              <a:ext uri="{FF2B5EF4-FFF2-40B4-BE49-F238E27FC236}">
                <a16:creationId xmlns:a16="http://schemas.microsoft.com/office/drawing/2014/main" xmlns="" id="{7ECA3CE6-B1FF-4B5E-A170-3D47C3B06628}"/>
              </a:ext>
            </a:extLst>
          </p:cNvPr>
          <p:cNvPicPr>
            <a:picLocks noChangeAspect="1"/>
          </p:cNvPicPr>
          <p:nvPr/>
        </p:nvPicPr>
        <p:blipFill>
          <a:blip r:embed="rId4"/>
          <a:stretch>
            <a:fillRect/>
          </a:stretch>
        </p:blipFill>
        <p:spPr>
          <a:xfrm>
            <a:off x="5744816" y="696458"/>
            <a:ext cx="4923184" cy="5606042"/>
          </a:xfrm>
          <a:prstGeom prst="rect">
            <a:avLst/>
          </a:prstGeom>
        </p:spPr>
      </p:pic>
    </p:spTree>
    <p:extLst>
      <p:ext uri="{BB962C8B-B14F-4D97-AF65-F5344CB8AC3E}">
        <p14:creationId xmlns:p14="http://schemas.microsoft.com/office/powerpoint/2010/main" val="1523965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A74452C-AB95-450E-89BF-C3A26C2B55BE}"/>
              </a:ext>
            </a:extLst>
          </p:cNvPr>
          <p:cNvSpPr/>
          <p:nvPr/>
        </p:nvSpPr>
        <p:spPr>
          <a:xfrm>
            <a:off x="1054100" y="797511"/>
            <a:ext cx="10426700" cy="5601533"/>
          </a:xfrm>
          <a:prstGeom prst="rect">
            <a:avLst/>
          </a:prstGeom>
        </p:spPr>
        <p:txBody>
          <a:bodyPr wrap="square">
            <a:spAutoFit/>
          </a:bodyPr>
          <a:lstStyle/>
          <a:p>
            <a:pPr>
              <a:spcBef>
                <a:spcPts val="600"/>
              </a:spcBef>
              <a:spcAft>
                <a:spcPts val="600"/>
              </a:spcAft>
            </a:pPr>
            <a:r>
              <a:rPr lang="en-GB" b="1" dirty="0" smtClean="0">
                <a:latin typeface="Calibri" panose="020F0502020204030204" pitchFamily="34" charset="0"/>
                <a:ea typeface="Calibri" panose="020F0502020204030204" pitchFamily="34" charset="0"/>
                <a:cs typeface="Arial" panose="020B0604020202020204" pitchFamily="34" charset="0"/>
              </a:rPr>
              <a:t>Lesson</a:t>
            </a:r>
            <a:r>
              <a:rPr lang="en-GB" b="1" dirty="0" smtClean="0">
                <a:latin typeface="Calibri" panose="020F0502020204030204" pitchFamily="34" charset="0"/>
                <a:ea typeface="Calibri" panose="020F0502020204030204" pitchFamily="34" charset="0"/>
                <a:cs typeface="Arial" panose="020B0604020202020204" pitchFamily="34" charset="0"/>
              </a:rPr>
              <a:t> </a:t>
            </a:r>
            <a:r>
              <a:rPr lang="en-GB" b="1" dirty="0">
                <a:latin typeface="Calibri" panose="020F0502020204030204" pitchFamily="34" charset="0"/>
                <a:ea typeface="Calibri" panose="020F0502020204030204" pitchFamily="34" charset="0"/>
                <a:cs typeface="Arial" panose="020B0604020202020204" pitchFamily="34" charset="0"/>
              </a:rPr>
              <a:t>6 – You will need a mock timetable, map of school, internet and prospectus</a:t>
            </a:r>
            <a:endParaRPr lang="en-GB" dirty="0">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600"/>
              </a:spcBef>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Lessons</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Homework</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Rules and detentions.</a:t>
            </a:r>
          </a:p>
          <a:p>
            <a:pPr marL="342900" lvl="0" indent="-342900">
              <a:spcAft>
                <a:spcPts val="6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Looking forward, exciting times</a:t>
            </a:r>
          </a:p>
          <a:p>
            <a:pPr>
              <a:spcBef>
                <a:spcPts val="60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The final session will focus on making sure students understand how lessons will </a:t>
            </a:r>
            <a:r>
              <a:rPr lang="en-GB" dirty="0" err="1">
                <a:latin typeface="Calibri" panose="020F0502020204030204" pitchFamily="34" charset="0"/>
                <a:ea typeface="Calibri" panose="020F0502020204030204" pitchFamily="34" charset="0"/>
                <a:cs typeface="Arial" panose="020B0604020202020204" pitchFamily="34" charset="0"/>
              </a:rPr>
              <a:t>differ,and</a:t>
            </a:r>
            <a:r>
              <a:rPr lang="en-GB" dirty="0">
                <a:latin typeface="Calibri" panose="020F0502020204030204" pitchFamily="34" charset="0"/>
                <a:ea typeface="Calibri" panose="020F0502020204030204" pitchFamily="34" charset="0"/>
                <a:cs typeface="Arial" panose="020B0604020202020204" pitchFamily="34" charset="0"/>
              </a:rPr>
              <a:t> enable them to think about the different lessons that they will have. To discuss how homework is set, how much may be given at any one time and the importance of writing it in your planner. To look at the rules in school and to discuss the different types of detention and why it is likely to be given. Finally to look forward and to discuss what they are most looking forward to in September. The session should be concluded with the worries activity to look at how worries have been allayed during the 6 week programme.</a:t>
            </a: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 Complete remaining pages of booklet.</a:t>
            </a: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Map of school on next slide.</a:t>
            </a: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School Website:  </a:t>
            </a:r>
            <a:r>
              <a:rPr lang="en-GB" b="1" dirty="0">
                <a:latin typeface="Calibri" panose="020F0502020204030204" pitchFamily="34" charset="0"/>
                <a:ea typeface="Calibri" panose="020F0502020204030204" pitchFamily="34" charset="0"/>
                <a:cs typeface="Arial" panose="020B0604020202020204" pitchFamily="34" charset="0"/>
                <a:hlinkClick r:id="rId2"/>
              </a:rPr>
              <a:t>www.lordwilliams.oxon.sch.uk</a:t>
            </a: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9646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2E29413-B11D-4BC3-BC0D-59BF08FAA318}"/>
              </a:ext>
            </a:extLst>
          </p:cNvPr>
          <p:cNvPicPr>
            <a:picLocks noChangeAspect="1"/>
          </p:cNvPicPr>
          <p:nvPr/>
        </p:nvPicPr>
        <p:blipFill>
          <a:blip r:embed="rId2"/>
          <a:stretch>
            <a:fillRect/>
          </a:stretch>
        </p:blipFill>
        <p:spPr>
          <a:xfrm>
            <a:off x="1209823" y="0"/>
            <a:ext cx="8707900" cy="6858000"/>
          </a:xfrm>
          <a:prstGeom prst="rect">
            <a:avLst/>
          </a:prstGeom>
        </p:spPr>
      </p:pic>
    </p:spTree>
    <p:extLst>
      <p:ext uri="{BB962C8B-B14F-4D97-AF65-F5344CB8AC3E}">
        <p14:creationId xmlns:p14="http://schemas.microsoft.com/office/powerpoint/2010/main" val="2982338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B18510B-6794-4994-854A-01F4344253E1}"/>
              </a:ext>
            </a:extLst>
          </p:cNvPr>
          <p:cNvPicPr>
            <a:picLocks noChangeAspect="1"/>
          </p:cNvPicPr>
          <p:nvPr/>
        </p:nvPicPr>
        <p:blipFill rotWithShape="1">
          <a:blip r:embed="rId2"/>
          <a:srcRect l="34446" t="22394" r="35926" b="39675"/>
          <a:stretch/>
        </p:blipFill>
        <p:spPr>
          <a:xfrm>
            <a:off x="1625600" y="1327150"/>
            <a:ext cx="8204200" cy="4203699"/>
          </a:xfrm>
          <a:prstGeom prst="rect">
            <a:avLst/>
          </a:prstGeom>
        </p:spPr>
      </p:pic>
    </p:spTree>
    <p:extLst>
      <p:ext uri="{BB962C8B-B14F-4D97-AF65-F5344CB8AC3E}">
        <p14:creationId xmlns:p14="http://schemas.microsoft.com/office/powerpoint/2010/main" val="651217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84DA272-A6BA-4E3C-A13E-024214679812}"/>
              </a:ext>
            </a:extLst>
          </p:cNvPr>
          <p:cNvSpPr/>
          <p:nvPr/>
        </p:nvSpPr>
        <p:spPr>
          <a:xfrm>
            <a:off x="2504660" y="4418614"/>
            <a:ext cx="6096000" cy="923330"/>
          </a:xfrm>
          <a:prstGeom prst="rect">
            <a:avLst/>
          </a:prstGeom>
        </p:spPr>
        <p:txBody>
          <a:bodyPr>
            <a:spAutoFit/>
          </a:bodyPr>
          <a:lstStyle/>
          <a:p>
            <a:r>
              <a:rPr lang="en-GB" dirty="0">
                <a:hlinkClick r:id="rId2"/>
              </a:rPr>
              <a:t>https://www.lordwilliams.oxon.sch.uk/school-video/218989.html</a:t>
            </a:r>
            <a:endParaRPr lang="en-GB" dirty="0"/>
          </a:p>
          <a:p>
            <a:endParaRPr lang="en-GB" dirty="0"/>
          </a:p>
        </p:txBody>
      </p:sp>
      <p:pic>
        <p:nvPicPr>
          <p:cNvPr id="5" name="Picture 4">
            <a:extLst>
              <a:ext uri="{FF2B5EF4-FFF2-40B4-BE49-F238E27FC236}">
                <a16:creationId xmlns:a16="http://schemas.microsoft.com/office/drawing/2014/main" xmlns="" id="{C4E05375-81AB-439B-B686-5F188A907212}"/>
              </a:ext>
            </a:extLst>
          </p:cNvPr>
          <p:cNvPicPr>
            <a:picLocks noChangeAspect="1"/>
          </p:cNvPicPr>
          <p:nvPr/>
        </p:nvPicPr>
        <p:blipFill>
          <a:blip r:embed="rId3"/>
          <a:stretch>
            <a:fillRect/>
          </a:stretch>
        </p:blipFill>
        <p:spPr>
          <a:xfrm>
            <a:off x="2266122" y="726385"/>
            <a:ext cx="5844209" cy="3692229"/>
          </a:xfrm>
          <a:prstGeom prst="rect">
            <a:avLst/>
          </a:prstGeom>
        </p:spPr>
      </p:pic>
    </p:spTree>
    <p:extLst>
      <p:ext uri="{BB962C8B-B14F-4D97-AF65-F5344CB8AC3E}">
        <p14:creationId xmlns:p14="http://schemas.microsoft.com/office/powerpoint/2010/main" val="3497848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B3EEF2-E108-4FEA-A640-6BFB920604E2}"/>
              </a:ext>
            </a:extLst>
          </p:cNvPr>
          <p:cNvSpPr>
            <a:spLocks noGrp="1"/>
          </p:cNvSpPr>
          <p:nvPr>
            <p:ph type="title"/>
          </p:nvPr>
        </p:nvSpPr>
        <p:spPr/>
        <p:txBody>
          <a:bodyPr/>
          <a:lstStyle/>
          <a:p>
            <a:r>
              <a:rPr lang="en-GB" dirty="0"/>
              <a:t>Overview for Parents</a:t>
            </a:r>
          </a:p>
        </p:txBody>
      </p:sp>
      <p:sp>
        <p:nvSpPr>
          <p:cNvPr id="3" name="Rectangle 2">
            <a:extLst>
              <a:ext uri="{FF2B5EF4-FFF2-40B4-BE49-F238E27FC236}">
                <a16:creationId xmlns:a16="http://schemas.microsoft.com/office/drawing/2014/main" xmlns="" id="{4A418272-F29E-445C-9E07-1A2EAA958A20}"/>
              </a:ext>
            </a:extLst>
          </p:cNvPr>
          <p:cNvSpPr/>
          <p:nvPr/>
        </p:nvSpPr>
        <p:spPr>
          <a:xfrm>
            <a:off x="598004" y="1690688"/>
            <a:ext cx="7441096" cy="2893100"/>
          </a:xfrm>
          <a:prstGeom prst="rect">
            <a:avLst/>
          </a:prstGeom>
        </p:spPr>
        <p:txBody>
          <a:bodyPr wrap="square">
            <a:spAutoFit/>
          </a:bodyPr>
          <a:lstStyle/>
          <a:p>
            <a:pPr marL="228600">
              <a:spcBef>
                <a:spcPts val="600"/>
              </a:spcBef>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This Power point has been put together to support the activities in the Moving to Secondary booklet.</a:t>
            </a:r>
          </a:p>
          <a:p>
            <a:pPr marL="228600">
              <a:spcBef>
                <a:spcPts val="600"/>
              </a:spcBef>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This pack was designed for pupils to be completed with a trusted adult in Year 6, Term 6 as part of a planned transition with the receiving secondary school. </a:t>
            </a:r>
            <a:r>
              <a:rPr lang="en-GB" dirty="0" smtClean="0">
                <a:latin typeface="Calibri" panose="020F0502020204030204" pitchFamily="34" charset="0"/>
                <a:ea typeface="Calibri" panose="020F0502020204030204" pitchFamily="34" charset="0"/>
                <a:cs typeface="Calibri" panose="020F0502020204030204" pitchFamily="34" charset="0"/>
              </a:rPr>
              <a:t>Information and images can </a:t>
            </a:r>
            <a:r>
              <a:rPr lang="en-GB" dirty="0">
                <a:latin typeface="Calibri" panose="020F0502020204030204" pitchFamily="34" charset="0"/>
                <a:ea typeface="Calibri" panose="020F0502020204030204" pitchFamily="34" charset="0"/>
                <a:cs typeface="Calibri" panose="020F0502020204030204" pitchFamily="34" charset="0"/>
              </a:rPr>
              <a:t>be accessed on the school website or from the prospectus. </a:t>
            </a:r>
          </a:p>
          <a:p>
            <a:pPr marL="228600">
              <a:spcBef>
                <a:spcPts val="600"/>
              </a:spcBef>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We have tried to include as much of the information you are likely to need within this power point and accompanying Moving on to Secondary Booklet</a:t>
            </a:r>
            <a:r>
              <a:rPr lang="en-GB" dirty="0" smtClean="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D3508E2B-447E-4C4A-A0EE-B6E7F588877A}"/>
              </a:ext>
            </a:extLst>
          </p:cNvPr>
          <p:cNvPicPr>
            <a:picLocks noChangeAspect="1"/>
          </p:cNvPicPr>
          <p:nvPr/>
        </p:nvPicPr>
        <p:blipFill rotWithShape="1">
          <a:blip r:embed="rId2"/>
          <a:srcRect l="33854" t="21653" r="34895" b="7404"/>
          <a:stretch/>
        </p:blipFill>
        <p:spPr>
          <a:xfrm>
            <a:off x="8178800" y="1257300"/>
            <a:ext cx="3810000" cy="4862870"/>
          </a:xfrm>
          <a:prstGeom prst="rect">
            <a:avLst/>
          </a:prstGeom>
        </p:spPr>
      </p:pic>
    </p:spTree>
    <p:extLst>
      <p:ext uri="{BB962C8B-B14F-4D97-AF65-F5344CB8AC3E}">
        <p14:creationId xmlns:p14="http://schemas.microsoft.com/office/powerpoint/2010/main" val="132824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4835AF-4E62-4A37-88B1-32435E93277A}"/>
              </a:ext>
            </a:extLst>
          </p:cNvPr>
          <p:cNvSpPr>
            <a:spLocks noGrp="1"/>
          </p:cNvSpPr>
          <p:nvPr>
            <p:ph type="title"/>
          </p:nvPr>
        </p:nvSpPr>
        <p:spPr/>
        <p:txBody>
          <a:bodyPr/>
          <a:lstStyle/>
          <a:p>
            <a:r>
              <a:rPr lang="en-GB" dirty="0"/>
              <a:t>Included in this pack:</a:t>
            </a:r>
          </a:p>
        </p:txBody>
      </p:sp>
      <p:sp>
        <p:nvSpPr>
          <p:cNvPr id="4" name="Text Placeholder 3">
            <a:extLst>
              <a:ext uri="{FF2B5EF4-FFF2-40B4-BE49-F238E27FC236}">
                <a16:creationId xmlns:a16="http://schemas.microsoft.com/office/drawing/2014/main" xmlns="" id="{92150BC3-AB10-4B4F-A43C-8B59E451D75A}"/>
              </a:ext>
            </a:extLst>
          </p:cNvPr>
          <p:cNvSpPr>
            <a:spLocks noGrp="1"/>
          </p:cNvSpPr>
          <p:nvPr>
            <p:ph type="body" sz="half" idx="2"/>
          </p:nvPr>
        </p:nvSpPr>
        <p:spPr/>
        <p:txBody>
          <a:bodyPr/>
          <a:lstStyle/>
          <a:p>
            <a:pPr marL="342900" lvl="0" indent="-342900">
              <a:spcBef>
                <a:spcPts val="600"/>
              </a:spcBef>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Booklet</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Worries Assessment </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Mock Timetable + Visual Timetable + Questions</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Mock Lunch Menu.</a:t>
            </a:r>
          </a:p>
          <a:p>
            <a:pPr marL="342900" lvl="0" indent="-342900">
              <a:spcAft>
                <a:spcPts val="6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Secondary school vocabulary game.</a:t>
            </a:r>
          </a:p>
          <a:p>
            <a:endParaRPr lang="en-GB" dirty="0"/>
          </a:p>
        </p:txBody>
      </p:sp>
      <p:sp>
        <p:nvSpPr>
          <p:cNvPr id="6" name="Rectangle 5">
            <a:extLst>
              <a:ext uri="{FF2B5EF4-FFF2-40B4-BE49-F238E27FC236}">
                <a16:creationId xmlns:a16="http://schemas.microsoft.com/office/drawing/2014/main" xmlns="" id="{79584E7B-8AC0-4DBA-8EB2-CDEA7F75EE0A}"/>
              </a:ext>
            </a:extLst>
          </p:cNvPr>
          <p:cNvSpPr/>
          <p:nvPr/>
        </p:nvSpPr>
        <p:spPr>
          <a:xfrm>
            <a:off x="5367130" y="1560116"/>
            <a:ext cx="6096000" cy="4231928"/>
          </a:xfrm>
          <a:prstGeom prst="rect">
            <a:avLst/>
          </a:prstGeom>
        </p:spPr>
        <p:txBody>
          <a:bodyPr anchor="t">
            <a:spAutoFit/>
          </a:bodyPr>
          <a:lstStyle/>
          <a:p>
            <a:pPr>
              <a:spcBef>
                <a:spcPts val="60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You also need to obtain from secondary schools: (</a:t>
            </a:r>
            <a:r>
              <a:rPr lang="en-GB" b="1" dirty="0">
                <a:latin typeface="Calibri" panose="020F0502020204030204" pitchFamily="34" charset="0"/>
                <a:ea typeface="Calibri" panose="020F0502020204030204" pitchFamily="34" charset="0"/>
                <a:cs typeface="Arial" panose="020B0604020202020204" pitchFamily="34" charset="0"/>
              </a:rPr>
              <a:t>included)</a:t>
            </a:r>
          </a:p>
          <a:p>
            <a:pPr marL="342900" lvl="0" indent="-342900">
              <a:spcBef>
                <a:spcPts val="600"/>
              </a:spcBef>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Prospectus- that can be cut up by your students.</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Map of school.</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Example Timetable. (If possible)</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Example Lunch Menu (If Possible.)</a:t>
            </a:r>
          </a:p>
          <a:p>
            <a:pPr>
              <a:spcBef>
                <a:spcPts val="600"/>
              </a:spcBef>
              <a:spcAft>
                <a:spcPts val="600"/>
              </a:spcAft>
            </a:pPr>
            <a:r>
              <a:rPr lang="en-GB" b="1">
                <a:latin typeface="Calibri"/>
                <a:ea typeface="Calibri" panose="020F0502020204030204" pitchFamily="34" charset="0"/>
                <a:cs typeface="Arial"/>
              </a:rPr>
              <a:t>Students will need to bring in Ties for week 3 of the work, if </a:t>
            </a:r>
            <a:r>
              <a:rPr lang="en-GB" b="1" dirty="0">
                <a:latin typeface="Calibri"/>
                <a:ea typeface="Calibri" panose="020F0502020204030204" pitchFamily="34" charset="0"/>
                <a:cs typeface="Arial"/>
              </a:rPr>
              <a:t>they need them for Secondary.</a:t>
            </a:r>
            <a:endParaRPr lang="en-GB" dirty="0">
              <a:latin typeface="Calibri"/>
              <a:ea typeface="Calibri" panose="020F0502020204030204" pitchFamily="34" charset="0"/>
              <a:cs typeface="Arial"/>
            </a:endParaRPr>
          </a:p>
          <a:p>
            <a:pPr>
              <a:spcBef>
                <a:spcPts val="60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You will need:</a:t>
            </a:r>
          </a:p>
          <a:p>
            <a:pPr marL="342900" lvl="0" indent="-342900">
              <a:spcBef>
                <a:spcPts val="600"/>
              </a:spcBef>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A4 Paper.</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Glue.</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Colouring pencils/pens.</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Internet.</a:t>
            </a:r>
          </a:p>
          <a:p>
            <a:pPr marL="342900" lvl="0" indent="-342900">
              <a:spcAft>
                <a:spcPts val="6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Street Map Or Google Maps.</a:t>
            </a:r>
          </a:p>
        </p:txBody>
      </p:sp>
    </p:spTree>
    <p:extLst>
      <p:ext uri="{BB962C8B-B14F-4D97-AF65-F5344CB8AC3E}">
        <p14:creationId xmlns:p14="http://schemas.microsoft.com/office/powerpoint/2010/main" val="392414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C5DFD8-A199-4D33-918E-DE4FF1593FC2}"/>
              </a:ext>
            </a:extLst>
          </p:cNvPr>
          <p:cNvSpPr>
            <a:spLocks noGrp="1"/>
          </p:cNvSpPr>
          <p:nvPr>
            <p:ph type="title"/>
          </p:nvPr>
        </p:nvSpPr>
        <p:spPr>
          <a:xfrm>
            <a:off x="838200" y="206099"/>
            <a:ext cx="10515600" cy="1325563"/>
          </a:xfrm>
        </p:spPr>
        <p:txBody>
          <a:bodyPr/>
          <a:lstStyle/>
          <a:p>
            <a:r>
              <a:rPr lang="en-GB" dirty="0"/>
              <a:t>Lesson plans</a:t>
            </a:r>
          </a:p>
        </p:txBody>
      </p:sp>
      <p:sp>
        <p:nvSpPr>
          <p:cNvPr id="3" name="Rectangle 2">
            <a:extLst>
              <a:ext uri="{FF2B5EF4-FFF2-40B4-BE49-F238E27FC236}">
                <a16:creationId xmlns:a16="http://schemas.microsoft.com/office/drawing/2014/main" xmlns="" id="{E8EBD414-777B-41AC-9E72-F31CC6A9B3DD}"/>
              </a:ext>
            </a:extLst>
          </p:cNvPr>
          <p:cNvSpPr/>
          <p:nvPr/>
        </p:nvSpPr>
        <p:spPr>
          <a:xfrm>
            <a:off x="682487" y="1196348"/>
            <a:ext cx="6389066" cy="5324535"/>
          </a:xfrm>
          <a:prstGeom prst="rect">
            <a:avLst/>
          </a:prstGeom>
        </p:spPr>
        <p:txBody>
          <a:bodyPr wrap="square">
            <a:spAutoFit/>
          </a:bodyPr>
          <a:lstStyle/>
          <a:p>
            <a:pPr>
              <a:spcBef>
                <a:spcPts val="600"/>
              </a:spcBef>
              <a:spcAft>
                <a:spcPts val="600"/>
              </a:spcAft>
            </a:pPr>
            <a:r>
              <a:rPr lang="en-GB" b="1" dirty="0" smtClean="0">
                <a:latin typeface="Calibri" panose="020F0502020204030204" pitchFamily="34" charset="0"/>
                <a:ea typeface="Calibri" panose="020F0502020204030204" pitchFamily="34" charset="0"/>
                <a:cs typeface="Arial" panose="020B0604020202020204" pitchFamily="34" charset="0"/>
              </a:rPr>
              <a:t>Lesson</a:t>
            </a:r>
            <a:r>
              <a:rPr lang="en-GB" b="1" dirty="0" smtClean="0">
                <a:latin typeface="Calibri" panose="020F0502020204030204" pitchFamily="34" charset="0"/>
                <a:ea typeface="Calibri" panose="020F0502020204030204" pitchFamily="34" charset="0"/>
                <a:cs typeface="Arial" panose="020B0604020202020204" pitchFamily="34" charset="0"/>
              </a:rPr>
              <a:t> </a:t>
            </a:r>
            <a:r>
              <a:rPr lang="en-GB" b="1" dirty="0">
                <a:latin typeface="Calibri" panose="020F0502020204030204" pitchFamily="34" charset="0"/>
                <a:ea typeface="Calibri" panose="020F0502020204030204" pitchFamily="34" charset="0"/>
                <a:cs typeface="Arial" panose="020B0604020202020204" pitchFamily="34" charset="0"/>
              </a:rPr>
              <a:t>1- You will need: Secondary school prospectus, scissors and glue. Internet</a:t>
            </a:r>
            <a:endParaRPr lang="en-GB" dirty="0">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600"/>
              </a:spcBef>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Questions about secondary.</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Find out about secondary school + badge.</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Worries activity</a:t>
            </a:r>
          </a:p>
          <a:p>
            <a:pPr marL="342900" lvl="0" indent="-342900">
              <a:spcAft>
                <a:spcPts val="6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Reflecting on primary school</a:t>
            </a:r>
          </a:p>
          <a:p>
            <a:pPr>
              <a:spcBef>
                <a:spcPts val="60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The aim of this session is to allow students to express any concerns about secondary school, and to find out basic information about their new school</a:t>
            </a: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 Fill in pages 2, 3 and 4 of the booklet.</a:t>
            </a: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School Website:  </a:t>
            </a:r>
            <a:r>
              <a:rPr lang="en-GB" b="1" dirty="0">
                <a:latin typeface="Calibri" panose="020F0502020204030204" pitchFamily="34" charset="0"/>
                <a:ea typeface="Calibri" panose="020F0502020204030204" pitchFamily="34" charset="0"/>
                <a:cs typeface="Arial" panose="020B0604020202020204" pitchFamily="34" charset="0"/>
                <a:hlinkClick r:id="rId2"/>
              </a:rPr>
              <a:t>www.lordwilliams.oxon.sch.uk</a:t>
            </a: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School Prospectus:  </a:t>
            </a:r>
            <a:r>
              <a:rPr lang="en-GB" b="1" dirty="0">
                <a:latin typeface="Calibri" panose="020F0502020204030204" pitchFamily="34" charset="0"/>
                <a:ea typeface="Calibri" panose="020F0502020204030204" pitchFamily="34" charset="0"/>
                <a:cs typeface="Arial" panose="020B0604020202020204" pitchFamily="34" charset="0"/>
                <a:hlinkClick r:id="rId2"/>
              </a:rPr>
              <a:t>www.lordwilliams.oxon.sch.uk/lord-williams-school-prospectus</a:t>
            </a: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60C0C351-03B8-4DEA-B232-D8CDB77612BA}"/>
              </a:ext>
            </a:extLst>
          </p:cNvPr>
          <p:cNvPicPr>
            <a:picLocks noChangeAspect="1"/>
          </p:cNvPicPr>
          <p:nvPr/>
        </p:nvPicPr>
        <p:blipFill>
          <a:blip r:embed="rId3"/>
          <a:stretch>
            <a:fillRect/>
          </a:stretch>
        </p:blipFill>
        <p:spPr>
          <a:xfrm>
            <a:off x="6952008" y="1691309"/>
            <a:ext cx="4887256" cy="3475382"/>
          </a:xfrm>
          <a:prstGeom prst="rect">
            <a:avLst/>
          </a:prstGeom>
        </p:spPr>
      </p:pic>
    </p:spTree>
    <p:extLst>
      <p:ext uri="{BB962C8B-B14F-4D97-AF65-F5344CB8AC3E}">
        <p14:creationId xmlns:p14="http://schemas.microsoft.com/office/powerpoint/2010/main" val="102038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FE25A94-4D20-413F-88E0-40B77F56F18D}"/>
              </a:ext>
            </a:extLst>
          </p:cNvPr>
          <p:cNvSpPr/>
          <p:nvPr/>
        </p:nvSpPr>
        <p:spPr>
          <a:xfrm>
            <a:off x="954157" y="997565"/>
            <a:ext cx="10376452" cy="5201424"/>
          </a:xfrm>
          <a:prstGeom prst="rect">
            <a:avLst/>
          </a:prstGeom>
        </p:spPr>
        <p:txBody>
          <a:bodyPr wrap="square">
            <a:spAutoFit/>
          </a:bodyPr>
          <a:lstStyle/>
          <a:p>
            <a:pPr>
              <a:spcBef>
                <a:spcPts val="600"/>
              </a:spcBef>
              <a:spcAft>
                <a:spcPts val="600"/>
              </a:spcAft>
            </a:pPr>
            <a:r>
              <a:rPr lang="en-GB" b="1" dirty="0" smtClean="0">
                <a:latin typeface="Calibri" panose="020F0502020204030204" pitchFamily="34" charset="0"/>
                <a:ea typeface="Calibri" panose="020F0502020204030204" pitchFamily="34" charset="0"/>
                <a:cs typeface="Arial" panose="020B0604020202020204" pitchFamily="34" charset="0"/>
              </a:rPr>
              <a:t>Lesson </a:t>
            </a:r>
            <a:r>
              <a:rPr lang="en-GB" b="1" dirty="0" smtClean="0">
                <a:latin typeface="Calibri" panose="020F0502020204030204" pitchFamily="34" charset="0"/>
                <a:ea typeface="Calibri" panose="020F0502020204030204" pitchFamily="34" charset="0"/>
                <a:cs typeface="Arial" panose="020B0604020202020204" pitchFamily="34" charset="0"/>
              </a:rPr>
              <a:t>2- </a:t>
            </a:r>
            <a:r>
              <a:rPr lang="en-GB" b="1" dirty="0">
                <a:latin typeface="Calibri" panose="020F0502020204030204" pitchFamily="34" charset="0"/>
                <a:ea typeface="Calibri" panose="020F0502020204030204" pitchFamily="34" charset="0"/>
                <a:cs typeface="Arial" panose="020B0604020202020204" pitchFamily="34" charset="0"/>
              </a:rPr>
              <a:t>You will need: Internet access, map of the local area , vocabulary resource.</a:t>
            </a:r>
            <a:endParaRPr lang="en-GB" dirty="0">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600"/>
              </a:spcBef>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Getting to school and home again</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Draw or print off a map of your route</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Vocabulary session- subject understanding/meanings. Card and sentence matching game.</a:t>
            </a:r>
          </a:p>
          <a:p>
            <a:pPr marL="342900" lvl="0" indent="-342900">
              <a:spcAft>
                <a:spcPts val="6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The School day</a:t>
            </a:r>
          </a:p>
          <a:p>
            <a:pPr>
              <a:spcBef>
                <a:spcPts val="60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 </a:t>
            </a:r>
          </a:p>
          <a:p>
            <a:pPr>
              <a:spcBef>
                <a:spcPts val="60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The aim of this session is to discuss how you will get to school, the route that you will take and how long this will take you, in order to get to school on time. Look at the school day for timings and to see how it is set out. </a:t>
            </a:r>
          </a:p>
          <a:p>
            <a:pPr>
              <a:spcBef>
                <a:spcPts val="60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The aim of the vocabulary game is to introduce students to a new set of subjects and meanings. </a:t>
            </a:r>
            <a:r>
              <a:rPr lang="en-GB" b="1" dirty="0">
                <a:latin typeface="Calibri" panose="020F0502020204030204" pitchFamily="34" charset="0"/>
                <a:ea typeface="Calibri" panose="020F0502020204030204" pitchFamily="34" charset="0"/>
                <a:cs typeface="Arial" panose="020B0604020202020204" pitchFamily="34" charset="0"/>
              </a:rPr>
              <a:t>Fill in pages 5, 6 and 7 of the booklet.</a:t>
            </a: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Vocabulary session resources on next 4 slides. (You will need to print and cut these out before use.)</a:t>
            </a: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School Website:  </a:t>
            </a:r>
            <a:r>
              <a:rPr lang="en-GB" b="1" dirty="0">
                <a:latin typeface="Calibri" panose="020F0502020204030204" pitchFamily="34" charset="0"/>
                <a:ea typeface="Calibri" panose="020F0502020204030204" pitchFamily="34" charset="0"/>
                <a:cs typeface="Arial" panose="020B0604020202020204" pitchFamily="34" charset="0"/>
                <a:hlinkClick r:id="rId2"/>
              </a:rPr>
              <a:t>www.lordwilliams.oxon.sch.uk</a:t>
            </a: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5546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A92EE13-6425-4C3D-9FF8-6C736B8DA6D5}"/>
              </a:ext>
            </a:extLst>
          </p:cNvPr>
          <p:cNvPicPr>
            <a:picLocks noChangeAspect="1"/>
          </p:cNvPicPr>
          <p:nvPr/>
        </p:nvPicPr>
        <p:blipFill rotWithShape="1">
          <a:blip r:embed="rId2"/>
          <a:srcRect l="20435" t="22756" r="21630" b="7806"/>
          <a:stretch/>
        </p:blipFill>
        <p:spPr>
          <a:xfrm>
            <a:off x="1701800" y="216783"/>
            <a:ext cx="9840843" cy="6631385"/>
          </a:xfrm>
          <a:prstGeom prst="rect">
            <a:avLst/>
          </a:prstGeom>
        </p:spPr>
      </p:pic>
      <p:sp>
        <p:nvSpPr>
          <p:cNvPr id="5" name="TextBox 4">
            <a:extLst>
              <a:ext uri="{FF2B5EF4-FFF2-40B4-BE49-F238E27FC236}">
                <a16:creationId xmlns:a16="http://schemas.microsoft.com/office/drawing/2014/main" xmlns="" id="{A052E244-48E1-4EC0-BAD3-15EF8A539FCA}"/>
              </a:ext>
            </a:extLst>
          </p:cNvPr>
          <p:cNvSpPr txBox="1"/>
          <p:nvPr/>
        </p:nvSpPr>
        <p:spPr>
          <a:xfrm>
            <a:off x="9245600" y="5791200"/>
            <a:ext cx="2297043" cy="369332"/>
          </a:xfrm>
          <a:prstGeom prst="rect">
            <a:avLst/>
          </a:prstGeom>
          <a:noFill/>
        </p:spPr>
        <p:txBody>
          <a:bodyPr wrap="square" rtlCol="0">
            <a:spAutoFit/>
          </a:bodyPr>
          <a:lstStyle/>
          <a:p>
            <a:r>
              <a:rPr lang="en-GB" b="1" dirty="0"/>
              <a:t>Vocabulary resource</a:t>
            </a:r>
          </a:p>
        </p:txBody>
      </p:sp>
    </p:spTree>
    <p:extLst>
      <p:ext uri="{BB962C8B-B14F-4D97-AF65-F5344CB8AC3E}">
        <p14:creationId xmlns:p14="http://schemas.microsoft.com/office/powerpoint/2010/main" val="227066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F567526-C8C3-4147-BDB2-0C200D245E37}"/>
              </a:ext>
            </a:extLst>
          </p:cNvPr>
          <p:cNvPicPr>
            <a:picLocks noChangeAspect="1"/>
          </p:cNvPicPr>
          <p:nvPr/>
        </p:nvPicPr>
        <p:blipFill rotWithShape="1">
          <a:blip r:embed="rId2"/>
          <a:srcRect l="20752" t="21319" r="20968" b="7805"/>
          <a:stretch/>
        </p:blipFill>
        <p:spPr>
          <a:xfrm>
            <a:off x="1378226" y="371061"/>
            <a:ext cx="9448800" cy="6470113"/>
          </a:xfrm>
          <a:prstGeom prst="rect">
            <a:avLst/>
          </a:prstGeom>
        </p:spPr>
      </p:pic>
    </p:spTree>
    <p:extLst>
      <p:ext uri="{BB962C8B-B14F-4D97-AF65-F5344CB8AC3E}">
        <p14:creationId xmlns:p14="http://schemas.microsoft.com/office/powerpoint/2010/main" val="196031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3C00BC1-FB7A-497D-8604-49C0165F7FA0}"/>
              </a:ext>
            </a:extLst>
          </p:cNvPr>
          <p:cNvPicPr>
            <a:picLocks noChangeAspect="1"/>
          </p:cNvPicPr>
          <p:nvPr/>
        </p:nvPicPr>
        <p:blipFill rotWithShape="1">
          <a:blip r:embed="rId2"/>
          <a:srcRect l="20000" t="21025" r="21087" b="8023"/>
          <a:stretch/>
        </p:blipFill>
        <p:spPr>
          <a:xfrm>
            <a:off x="1206500" y="838200"/>
            <a:ext cx="9639300" cy="5816600"/>
          </a:xfrm>
          <a:prstGeom prst="rect">
            <a:avLst/>
          </a:prstGeom>
        </p:spPr>
      </p:pic>
    </p:spTree>
    <p:extLst>
      <p:ext uri="{BB962C8B-B14F-4D97-AF65-F5344CB8AC3E}">
        <p14:creationId xmlns:p14="http://schemas.microsoft.com/office/powerpoint/2010/main" val="1981311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93983A3-68E5-4CEB-AFBA-80F476B88DB8}"/>
              </a:ext>
            </a:extLst>
          </p:cNvPr>
          <p:cNvPicPr>
            <a:picLocks noChangeAspect="1"/>
          </p:cNvPicPr>
          <p:nvPr/>
        </p:nvPicPr>
        <p:blipFill rotWithShape="1">
          <a:blip r:embed="rId2"/>
          <a:srcRect l="19792" t="20356" r="33021" b="8684"/>
          <a:stretch/>
        </p:blipFill>
        <p:spPr>
          <a:xfrm>
            <a:off x="1422400" y="559473"/>
            <a:ext cx="8699500" cy="5841327"/>
          </a:xfrm>
          <a:prstGeom prst="rect">
            <a:avLst/>
          </a:prstGeom>
        </p:spPr>
      </p:pic>
    </p:spTree>
    <p:extLst>
      <p:ext uri="{BB962C8B-B14F-4D97-AF65-F5344CB8AC3E}">
        <p14:creationId xmlns:p14="http://schemas.microsoft.com/office/powerpoint/2010/main" val="4064703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9010033CD45D479681024A3CDF1F71" ma:contentTypeVersion="13" ma:contentTypeDescription="Create a new document." ma:contentTypeScope="" ma:versionID="6af6a60fb2bd86abc99c9fb2c5d96f1f">
  <xsd:schema xmlns:xsd="http://www.w3.org/2001/XMLSchema" xmlns:xs="http://www.w3.org/2001/XMLSchema" xmlns:p="http://schemas.microsoft.com/office/2006/metadata/properties" xmlns:ns3="83dce263-d04c-474d-b9ee-1e6428f1a3d8" xmlns:ns4="6dd73cd8-8e65-4754-af1d-1258c41e6661" targetNamespace="http://schemas.microsoft.com/office/2006/metadata/properties" ma:root="true" ma:fieldsID="6caecd0087364045af8306451011476b" ns3:_="" ns4:_="">
    <xsd:import namespace="83dce263-d04c-474d-b9ee-1e6428f1a3d8"/>
    <xsd:import namespace="6dd73cd8-8e65-4754-af1d-1258c41e666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ce263-d04c-474d-b9ee-1e6428f1a3d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d73cd8-8e65-4754-af1d-1258c41e6661"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6B15CD-6C6D-43FB-AE70-DFA4A3C99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dce263-d04c-474d-b9ee-1e6428f1a3d8"/>
    <ds:schemaRef ds:uri="6dd73cd8-8e65-4754-af1d-1258c41e66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1EA80C-CC9F-401D-9855-7D104FB66084}">
  <ds:schemaRefs>
    <ds:schemaRef ds:uri="http://schemas.microsoft.com/sharepoint/v3/contenttype/forms"/>
  </ds:schemaRefs>
</ds:datastoreItem>
</file>

<file path=customXml/itemProps3.xml><?xml version="1.0" encoding="utf-8"?>
<ds:datastoreItem xmlns:ds="http://schemas.openxmlformats.org/officeDocument/2006/customXml" ds:itemID="{B0C9D834-A523-4E3D-B3AC-7BD6118B9792}">
  <ds:schemaRefs>
    <ds:schemaRef ds:uri="http://schemas.microsoft.com/office/2006/documentManagement/types"/>
    <ds:schemaRef ds:uri="83dce263-d04c-474d-b9ee-1e6428f1a3d8"/>
    <ds:schemaRef ds:uri="http://purl.org/dc/elements/1.1/"/>
    <ds:schemaRef ds:uri="http://www.w3.org/XML/1998/namespace"/>
    <ds:schemaRef ds:uri="http://schemas.microsoft.com/office/infopath/2007/PartnerControls"/>
    <ds:schemaRef ds:uri="6dd73cd8-8e65-4754-af1d-1258c41e6661"/>
    <ds:schemaRef ds:uri="http://purl.org/dc/term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488</TotalTime>
  <Words>699</Words>
  <Application>Microsoft Office PowerPoint</Application>
  <PresentationFormat>Custom</PresentationFormat>
  <Paragraphs>86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Moving to  Lord Williams’s School</vt:lpstr>
      <vt:lpstr>Overview for Parents</vt:lpstr>
      <vt:lpstr>Included in this pack:</vt:lpstr>
      <vt:lpstr>Lesson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to Secondary</dc:title>
  <dc:creator>Taylor, Jeannette - CEF</dc:creator>
  <cp:lastModifiedBy>louisa roach</cp:lastModifiedBy>
  <cp:revision>21</cp:revision>
  <dcterms:created xsi:type="dcterms:W3CDTF">2020-05-04T10:34:06Z</dcterms:created>
  <dcterms:modified xsi:type="dcterms:W3CDTF">2021-07-07T09:26:29Z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0x010100C69010033CD45D479681024A3CDF1F71</vt:lpwstr>
  </property>
</Properties>
</file>