
<file path=[Content_Types].xml><?xml version="1.0" encoding="utf-8"?>
<Types xmlns="http://schemas.openxmlformats.org/package/2006/content-types">
  <Default Extension="jpg" ContentType="image/jp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8" r:id="rId2"/>
    <p:sldId id="259" r:id="rId3"/>
  </p:sldIdLst>
  <p:sldSz cx="10693400" cy="7562850"/>
  <p:notesSz cx="10693400" cy="756285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72" y="-186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4483"/>
            <a:ext cx="9089390" cy="158819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200" b="1" i="0">
                <a:solidFill>
                  <a:schemeClr val="bg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200" b="1" i="0">
                <a:solidFill>
                  <a:schemeClr val="bg1"/>
                </a:solidFill>
                <a:latin typeface="Calibri"/>
                <a:cs typeface="Calibri"/>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200" b="1" i="0">
                <a:solidFill>
                  <a:schemeClr val="bg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279380" y="231648"/>
            <a:ext cx="1741502" cy="1812797"/>
          </a:xfrm>
          <a:prstGeom prst="rect">
            <a:avLst/>
          </a:prstGeom>
        </p:spPr>
      </p:pic>
      <p:sp>
        <p:nvSpPr>
          <p:cNvPr id="17" name="bg object 17"/>
          <p:cNvSpPr/>
          <p:nvPr/>
        </p:nvSpPr>
        <p:spPr>
          <a:xfrm>
            <a:off x="2218563" y="275844"/>
            <a:ext cx="3962400" cy="933450"/>
          </a:xfrm>
          <a:custGeom>
            <a:avLst/>
            <a:gdLst/>
            <a:ahLst/>
            <a:cxnLst/>
            <a:rect l="l" t="t" r="r" b="b"/>
            <a:pathLst>
              <a:path w="3962400" h="933450">
                <a:moveTo>
                  <a:pt x="3962400" y="0"/>
                </a:moveTo>
                <a:lnTo>
                  <a:pt x="0" y="0"/>
                </a:lnTo>
                <a:lnTo>
                  <a:pt x="0" y="933450"/>
                </a:lnTo>
                <a:lnTo>
                  <a:pt x="3962400" y="933450"/>
                </a:lnTo>
                <a:lnTo>
                  <a:pt x="3962400" y="0"/>
                </a:lnTo>
                <a:close/>
              </a:path>
            </a:pathLst>
          </a:custGeom>
          <a:solidFill>
            <a:srgbClr val="FF0000"/>
          </a:solidFill>
        </p:spPr>
        <p:txBody>
          <a:bodyPr wrap="square" lIns="0" tIns="0" rIns="0" bIns="0" rtlCol="0"/>
          <a:lstStyle/>
          <a:p>
            <a:endParaRPr/>
          </a:p>
        </p:txBody>
      </p:sp>
      <p:sp>
        <p:nvSpPr>
          <p:cNvPr id="2" name="Holder 2"/>
          <p:cNvSpPr>
            <a:spLocks noGrp="1"/>
          </p:cNvSpPr>
          <p:nvPr>
            <p:ph type="title"/>
          </p:nvPr>
        </p:nvSpPr>
        <p:spPr>
          <a:xfrm>
            <a:off x="2692946" y="291782"/>
            <a:ext cx="2987040" cy="360680"/>
          </a:xfrm>
          <a:prstGeom prst="rect">
            <a:avLst/>
          </a:prstGeom>
        </p:spPr>
        <p:txBody>
          <a:bodyPr wrap="square" lIns="0" tIns="0" rIns="0" bIns="0">
            <a:spAutoFit/>
          </a:bodyPr>
          <a:lstStyle>
            <a:lvl1pPr>
              <a:defRPr sz="2200" b="1" i="0">
                <a:solidFill>
                  <a:schemeClr val="bg1"/>
                </a:solidFill>
                <a:latin typeface="Calibri"/>
                <a:cs typeface="Calibri"/>
              </a:defRPr>
            </a:lvl1pPr>
          </a:lstStyle>
          <a:p>
            <a:endParaRPr/>
          </a:p>
        </p:txBody>
      </p:sp>
      <p:sp>
        <p:nvSpPr>
          <p:cNvPr id="3" name="Holder 3"/>
          <p:cNvSpPr>
            <a:spLocks noGrp="1"/>
          </p:cNvSpPr>
          <p:nvPr>
            <p:ph type="body" idx="1"/>
          </p:nvPr>
        </p:nvSpPr>
        <p:spPr>
          <a:xfrm>
            <a:off x="534670" y="1739455"/>
            <a:ext cx="9624060"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635756" y="7033450"/>
            <a:ext cx="3421888" cy="3781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7033450"/>
            <a:ext cx="2459482"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9/2/2023</a:t>
            </a:fld>
            <a:endParaRPr lang="en-US"/>
          </a:p>
        </p:txBody>
      </p:sp>
      <p:sp>
        <p:nvSpPr>
          <p:cNvPr id="6" name="Holder 6"/>
          <p:cNvSpPr>
            <a:spLocks noGrp="1"/>
          </p:cNvSpPr>
          <p:nvPr>
            <p:ph type="sldNum" sz="quarter" idx="7"/>
          </p:nvPr>
        </p:nvSpPr>
        <p:spPr>
          <a:xfrm>
            <a:off x="7699248" y="7033450"/>
            <a:ext cx="2459482" cy="3781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lass4@mill-lane.oxon.sch.uk"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FD3E70C-83A3-1FC1-DA56-A155A04CC155}"/>
              </a:ext>
            </a:extLst>
          </p:cNvPr>
          <p:cNvSpPr txBox="1"/>
          <p:nvPr/>
        </p:nvSpPr>
        <p:spPr>
          <a:xfrm>
            <a:off x="1993900" y="276225"/>
            <a:ext cx="4343400" cy="769441"/>
          </a:xfrm>
          <a:prstGeom prst="rect">
            <a:avLst/>
          </a:prstGeom>
          <a:noFill/>
        </p:spPr>
        <p:txBody>
          <a:bodyPr wrap="square">
            <a:spAutoFit/>
          </a:bodyPr>
          <a:lstStyle/>
          <a:p>
            <a:pPr algn="ctr"/>
            <a:r>
              <a:rPr lang="en-GB" sz="2200" b="1" spc="-20" dirty="0">
                <a:solidFill>
                  <a:schemeClr val="bg1"/>
                </a:solidFill>
                <a:latin typeface="+mj-lt"/>
              </a:rPr>
              <a:t>Welcome</a:t>
            </a:r>
            <a:r>
              <a:rPr lang="en-GB" sz="2200" b="1" spc="-45" dirty="0">
                <a:solidFill>
                  <a:schemeClr val="bg1"/>
                </a:solidFill>
                <a:latin typeface="+mj-lt"/>
              </a:rPr>
              <a:t> </a:t>
            </a:r>
            <a:r>
              <a:rPr lang="en-GB" sz="2200" b="1" dirty="0">
                <a:solidFill>
                  <a:schemeClr val="bg1"/>
                </a:solidFill>
                <a:latin typeface="+mj-lt"/>
              </a:rPr>
              <a:t>to</a:t>
            </a:r>
            <a:r>
              <a:rPr lang="en-GB" sz="2200" b="1" spc="-40" dirty="0">
                <a:solidFill>
                  <a:schemeClr val="bg1"/>
                </a:solidFill>
                <a:latin typeface="+mj-lt"/>
              </a:rPr>
              <a:t> Year </a:t>
            </a:r>
            <a:r>
              <a:rPr lang="en-GB" sz="2200" b="1" spc="-25" dirty="0">
                <a:solidFill>
                  <a:schemeClr val="bg1"/>
                </a:solidFill>
                <a:latin typeface="+mj-lt"/>
              </a:rPr>
              <a:t>4</a:t>
            </a:r>
          </a:p>
          <a:p>
            <a:pPr algn="ctr"/>
            <a:r>
              <a:rPr lang="en-GB" sz="2200" b="1" spc="-25" dirty="0">
                <a:solidFill>
                  <a:schemeClr val="bg1"/>
                </a:solidFill>
                <a:latin typeface="+mj-lt"/>
              </a:rPr>
              <a:t>Autumn Term 2023 Information</a:t>
            </a:r>
            <a:endParaRPr lang="en-GB" sz="2200" b="1" dirty="0">
              <a:solidFill>
                <a:schemeClr val="bg1"/>
              </a:solidFill>
              <a:latin typeface="+mj-lt"/>
            </a:endParaRPr>
          </a:p>
        </p:txBody>
      </p:sp>
      <p:sp>
        <p:nvSpPr>
          <p:cNvPr id="4" name="TextBox 3">
            <a:extLst>
              <a:ext uri="{FF2B5EF4-FFF2-40B4-BE49-F238E27FC236}">
                <a16:creationId xmlns:a16="http://schemas.microsoft.com/office/drawing/2014/main" id="{9FC9BB92-5E8B-7CA9-4855-AA93ADB59E71}"/>
              </a:ext>
            </a:extLst>
          </p:cNvPr>
          <p:cNvSpPr txBox="1"/>
          <p:nvPr/>
        </p:nvSpPr>
        <p:spPr>
          <a:xfrm>
            <a:off x="1841500" y="1190625"/>
            <a:ext cx="8534400" cy="1226041"/>
          </a:xfrm>
          <a:prstGeom prst="rect">
            <a:avLst/>
          </a:prstGeom>
          <a:noFill/>
        </p:spPr>
        <p:txBody>
          <a:bodyPr wrap="square" rtlCol="0">
            <a:spAutoFit/>
          </a:bodyPr>
          <a:lstStyle/>
          <a:p>
            <a:pPr marL="12065" marR="5080" indent="1270" algn="ctr">
              <a:lnSpc>
                <a:spcPct val="107700"/>
              </a:lnSpc>
              <a:spcBef>
                <a:spcPts val="100"/>
              </a:spcBef>
            </a:pPr>
            <a:r>
              <a:rPr lang="en-GB" sz="1600" i="1" dirty="0">
                <a:latin typeface="Letter-join No-Lead 40" panose="02000503000000020003" pitchFamily="50" charset="0"/>
                <a:cs typeface="Arial"/>
              </a:rPr>
              <a:t>Welcome</a:t>
            </a:r>
            <a:r>
              <a:rPr lang="en-GB" sz="1600" i="1" spc="-20" dirty="0">
                <a:latin typeface="Letter-join No-Lead 40" panose="02000503000000020003" pitchFamily="50" charset="0"/>
                <a:cs typeface="Arial"/>
              </a:rPr>
              <a:t> </a:t>
            </a:r>
            <a:r>
              <a:rPr lang="en-GB" sz="1600" i="1" dirty="0">
                <a:latin typeface="Letter-join No-Lead 40" panose="02000503000000020003" pitchFamily="50" charset="0"/>
                <a:cs typeface="Arial"/>
              </a:rPr>
              <a:t>back!</a:t>
            </a:r>
            <a:r>
              <a:rPr lang="en-GB" sz="1600" i="1" spc="-10" dirty="0">
                <a:latin typeface="Letter-join No-Lead 40" panose="02000503000000020003" pitchFamily="50" charset="0"/>
                <a:cs typeface="Arial"/>
              </a:rPr>
              <a:t> </a:t>
            </a:r>
            <a:r>
              <a:rPr lang="en-GB" sz="1600" i="1" dirty="0">
                <a:latin typeface="Letter-join No-Lead 40" panose="02000503000000020003" pitchFamily="50" charset="0"/>
                <a:cs typeface="Arial"/>
              </a:rPr>
              <a:t>We</a:t>
            </a:r>
            <a:r>
              <a:rPr lang="en-GB" sz="1600" i="1" spc="-10" dirty="0">
                <a:latin typeface="Letter-join No-Lead 40" panose="02000503000000020003" pitchFamily="50" charset="0"/>
                <a:cs typeface="Arial"/>
              </a:rPr>
              <a:t> </a:t>
            </a:r>
            <a:r>
              <a:rPr lang="en-GB" sz="1600" i="1" dirty="0">
                <a:latin typeface="Letter-join No-Lead 40" panose="02000503000000020003" pitchFamily="50" charset="0"/>
                <a:cs typeface="Arial"/>
              </a:rPr>
              <a:t>hope</a:t>
            </a:r>
            <a:r>
              <a:rPr lang="en-GB" sz="1600" i="1" spc="-10" dirty="0">
                <a:latin typeface="Letter-join No-Lead 40" panose="02000503000000020003" pitchFamily="50" charset="0"/>
                <a:cs typeface="Arial"/>
              </a:rPr>
              <a:t> </a:t>
            </a:r>
            <a:r>
              <a:rPr lang="en-GB" sz="1600" i="1" dirty="0">
                <a:latin typeface="Letter-join No-Lead 40" panose="02000503000000020003" pitchFamily="50" charset="0"/>
                <a:cs typeface="Arial"/>
              </a:rPr>
              <a:t>you</a:t>
            </a:r>
            <a:r>
              <a:rPr lang="en-GB" sz="1600" i="1" spc="-5" dirty="0">
                <a:latin typeface="Letter-join No-Lead 40" panose="02000503000000020003" pitchFamily="50" charset="0"/>
                <a:cs typeface="Arial"/>
              </a:rPr>
              <a:t> </a:t>
            </a:r>
            <a:r>
              <a:rPr lang="en-GB" sz="1600" i="1" dirty="0">
                <a:latin typeface="Letter-join No-Lead 40" panose="02000503000000020003" pitchFamily="50" charset="0"/>
                <a:cs typeface="Arial"/>
              </a:rPr>
              <a:t>all</a:t>
            </a:r>
            <a:r>
              <a:rPr lang="en-GB" sz="1600" i="1" spc="-15" dirty="0">
                <a:latin typeface="Letter-join No-Lead 40" panose="02000503000000020003" pitchFamily="50" charset="0"/>
                <a:cs typeface="Arial"/>
              </a:rPr>
              <a:t> </a:t>
            </a:r>
            <a:r>
              <a:rPr lang="en-GB" sz="1600" i="1" dirty="0">
                <a:latin typeface="Letter-join No-Lead 40" panose="02000503000000020003" pitchFamily="50" charset="0"/>
                <a:cs typeface="Arial"/>
              </a:rPr>
              <a:t>had</a:t>
            </a:r>
            <a:r>
              <a:rPr lang="en-GB" sz="1600" i="1" spc="-10" dirty="0">
                <a:latin typeface="Letter-join No-Lead 40" panose="02000503000000020003" pitchFamily="50" charset="0"/>
                <a:cs typeface="Arial"/>
              </a:rPr>
              <a:t> </a:t>
            </a:r>
            <a:r>
              <a:rPr lang="en-GB" sz="1600" i="1" dirty="0">
                <a:latin typeface="Letter-join No-Lead 40" panose="02000503000000020003" pitchFamily="50" charset="0"/>
                <a:cs typeface="Arial"/>
              </a:rPr>
              <a:t>a</a:t>
            </a:r>
            <a:r>
              <a:rPr lang="en-GB" sz="1600" i="1" spc="-10" dirty="0">
                <a:latin typeface="Letter-join No-Lead 40" panose="02000503000000020003" pitchFamily="50" charset="0"/>
                <a:cs typeface="Arial"/>
              </a:rPr>
              <a:t> fantastic </a:t>
            </a:r>
            <a:r>
              <a:rPr lang="en-GB" sz="1600" i="1" dirty="0">
                <a:latin typeface="Letter-join No-Lead 40" panose="02000503000000020003" pitchFamily="50" charset="0"/>
                <a:cs typeface="Arial"/>
              </a:rPr>
              <a:t>summer</a:t>
            </a:r>
            <a:r>
              <a:rPr lang="en-GB" sz="1600" i="1" spc="-10" dirty="0">
                <a:latin typeface="Letter-join No-Lead 40" panose="02000503000000020003" pitchFamily="50" charset="0"/>
                <a:cs typeface="Arial"/>
              </a:rPr>
              <a:t> </a:t>
            </a:r>
            <a:r>
              <a:rPr lang="en-GB" sz="1600" i="1" dirty="0">
                <a:latin typeface="Letter-join No-Lead 40" panose="02000503000000020003" pitchFamily="50" charset="0"/>
                <a:cs typeface="Arial"/>
              </a:rPr>
              <a:t>break</a:t>
            </a:r>
            <a:r>
              <a:rPr lang="en-GB" sz="1600" i="1" spc="-15" dirty="0">
                <a:latin typeface="Letter-join No-Lead 40" panose="02000503000000020003" pitchFamily="50" charset="0"/>
                <a:cs typeface="Arial"/>
              </a:rPr>
              <a:t>. We have really enjoyed getting to know and working with the children this week and w</a:t>
            </a:r>
            <a:r>
              <a:rPr lang="en-GB" sz="1600" i="1" dirty="0">
                <a:latin typeface="Letter-join No-Lead 40" panose="02000503000000020003" pitchFamily="50" charset="0"/>
                <a:cs typeface="Arial"/>
              </a:rPr>
              <a:t>e hope that</a:t>
            </a:r>
            <a:r>
              <a:rPr lang="en-GB" sz="1600" i="1" spc="-10" dirty="0">
                <a:latin typeface="Letter-join No-Lead 40" panose="02000503000000020003" pitchFamily="50" charset="0"/>
                <a:cs typeface="Arial"/>
              </a:rPr>
              <a:t> </a:t>
            </a:r>
            <a:r>
              <a:rPr lang="en-GB" sz="1600" i="1" dirty="0">
                <a:latin typeface="Letter-join No-Lead 40" panose="02000503000000020003" pitchFamily="50" charset="0"/>
                <a:cs typeface="Arial"/>
              </a:rPr>
              <a:t>you</a:t>
            </a:r>
            <a:r>
              <a:rPr lang="en-GB" sz="1600" i="1" spc="-5" dirty="0">
                <a:latin typeface="Letter-join No-Lead 40" panose="02000503000000020003" pitchFamily="50" charset="0"/>
                <a:cs typeface="Arial"/>
              </a:rPr>
              <a:t> </a:t>
            </a:r>
            <a:r>
              <a:rPr lang="en-GB" sz="1600" i="1" dirty="0">
                <a:latin typeface="Letter-join No-Lead 40" panose="02000503000000020003" pitchFamily="50" charset="0"/>
                <a:cs typeface="Arial"/>
              </a:rPr>
              <a:t>are</a:t>
            </a:r>
            <a:r>
              <a:rPr lang="en-GB" sz="1600" i="1" spc="-15" dirty="0">
                <a:latin typeface="Letter-join No-Lead 40" panose="02000503000000020003" pitchFamily="50" charset="0"/>
                <a:cs typeface="Arial"/>
              </a:rPr>
              <a:t> </a:t>
            </a:r>
            <a:r>
              <a:rPr lang="en-GB" sz="1600" i="1" dirty="0">
                <a:latin typeface="Letter-join No-Lead 40" panose="02000503000000020003" pitchFamily="50" charset="0"/>
                <a:cs typeface="Arial"/>
              </a:rPr>
              <a:t>looking</a:t>
            </a:r>
            <a:r>
              <a:rPr lang="en-GB" sz="1600" i="1" spc="-10" dirty="0">
                <a:latin typeface="Letter-join No-Lead 40" panose="02000503000000020003" pitchFamily="50" charset="0"/>
                <a:cs typeface="Arial"/>
              </a:rPr>
              <a:t> </a:t>
            </a:r>
            <a:r>
              <a:rPr lang="en-GB" sz="1600" i="1" dirty="0">
                <a:latin typeface="Letter-join No-Lead 40" panose="02000503000000020003" pitchFamily="50" charset="0"/>
                <a:cs typeface="Arial"/>
              </a:rPr>
              <a:t>forward</a:t>
            </a:r>
            <a:r>
              <a:rPr lang="en-GB" sz="1600" i="1" spc="-10" dirty="0">
                <a:latin typeface="Letter-join No-Lead 40" panose="02000503000000020003" pitchFamily="50" charset="0"/>
                <a:cs typeface="Arial"/>
              </a:rPr>
              <a:t> </a:t>
            </a:r>
            <a:r>
              <a:rPr lang="en-GB" sz="1600" i="1" dirty="0">
                <a:latin typeface="Letter-join No-Lead 40" panose="02000503000000020003" pitchFamily="50" charset="0"/>
                <a:cs typeface="Arial"/>
              </a:rPr>
              <a:t>to</a:t>
            </a:r>
            <a:r>
              <a:rPr lang="en-GB" sz="1600" i="1" spc="-5" dirty="0">
                <a:latin typeface="Letter-join No-Lead 40" panose="02000503000000020003" pitchFamily="50" charset="0"/>
                <a:cs typeface="Arial"/>
              </a:rPr>
              <a:t> </a:t>
            </a:r>
            <a:r>
              <a:rPr lang="en-GB" sz="1600" i="1" spc="-25" dirty="0">
                <a:latin typeface="Letter-join No-Lead 40" panose="02000503000000020003" pitchFamily="50" charset="0"/>
                <a:cs typeface="Arial"/>
              </a:rPr>
              <a:t>the </a:t>
            </a:r>
            <a:r>
              <a:rPr lang="en-GB" sz="1600" i="1" dirty="0">
                <a:latin typeface="Letter-join No-Lead 40" panose="02000503000000020003" pitchFamily="50" charset="0"/>
                <a:cs typeface="Arial"/>
              </a:rPr>
              <a:t>exciting</a:t>
            </a:r>
            <a:r>
              <a:rPr lang="en-GB" sz="1600" i="1" spc="-35" dirty="0">
                <a:latin typeface="Letter-join No-Lead 40" panose="02000503000000020003" pitchFamily="50" charset="0"/>
                <a:cs typeface="Arial"/>
              </a:rPr>
              <a:t> </a:t>
            </a:r>
            <a:r>
              <a:rPr lang="en-GB" sz="1600" i="1" dirty="0">
                <a:latin typeface="Letter-join No-Lead 40" panose="02000503000000020003" pitchFamily="50" charset="0"/>
                <a:cs typeface="Arial"/>
              </a:rPr>
              <a:t>activities</a:t>
            </a:r>
            <a:r>
              <a:rPr lang="en-GB" sz="1600" i="1" spc="-20" dirty="0">
                <a:latin typeface="Letter-join No-Lead 40" panose="02000503000000020003" pitchFamily="50" charset="0"/>
                <a:cs typeface="Arial"/>
              </a:rPr>
              <a:t> </a:t>
            </a:r>
            <a:r>
              <a:rPr lang="en-GB" sz="1600" i="1" dirty="0">
                <a:latin typeface="Letter-join No-Lead 40" panose="02000503000000020003" pitchFamily="50" charset="0"/>
                <a:cs typeface="Arial"/>
              </a:rPr>
              <a:t>we</a:t>
            </a:r>
            <a:r>
              <a:rPr lang="en-GB" sz="1600" i="1" spc="-20" dirty="0">
                <a:latin typeface="Letter-join No-Lead 40" panose="02000503000000020003" pitchFamily="50" charset="0"/>
                <a:cs typeface="Arial"/>
              </a:rPr>
              <a:t> </a:t>
            </a:r>
            <a:r>
              <a:rPr lang="en-GB" sz="1600" i="1" dirty="0">
                <a:latin typeface="Letter-join No-Lead 40" panose="02000503000000020003" pitchFamily="50" charset="0"/>
                <a:cs typeface="Arial"/>
              </a:rPr>
              <a:t>have</a:t>
            </a:r>
            <a:r>
              <a:rPr lang="en-GB" sz="1600" i="1" spc="-20" dirty="0">
                <a:latin typeface="Letter-join No-Lead 40" panose="02000503000000020003" pitchFamily="50" charset="0"/>
                <a:cs typeface="Arial"/>
              </a:rPr>
              <a:t> </a:t>
            </a:r>
            <a:r>
              <a:rPr lang="en-GB" sz="1600" i="1" dirty="0">
                <a:latin typeface="Letter-join No-Lead 40" panose="02000503000000020003" pitchFamily="50" charset="0"/>
                <a:cs typeface="Arial"/>
              </a:rPr>
              <a:t>planned</a:t>
            </a:r>
            <a:r>
              <a:rPr lang="en-GB" sz="1600" i="1" spc="-20" dirty="0">
                <a:latin typeface="Letter-join No-Lead 40" panose="02000503000000020003" pitchFamily="50" charset="0"/>
                <a:cs typeface="Arial"/>
              </a:rPr>
              <a:t> </a:t>
            </a:r>
            <a:r>
              <a:rPr lang="en-GB" sz="1600" i="1" dirty="0">
                <a:latin typeface="Letter-join No-Lead 40" panose="02000503000000020003" pitchFamily="50" charset="0"/>
                <a:cs typeface="Arial"/>
              </a:rPr>
              <a:t>for</a:t>
            </a:r>
            <a:r>
              <a:rPr lang="en-GB" sz="1600" i="1" spc="-15" dirty="0">
                <a:latin typeface="Letter-join No-Lead 40" panose="02000503000000020003" pitchFamily="50" charset="0"/>
                <a:cs typeface="Arial"/>
              </a:rPr>
              <a:t> </a:t>
            </a:r>
            <a:r>
              <a:rPr lang="en-GB" sz="1600" i="1" spc="-20" dirty="0">
                <a:latin typeface="Letter-join No-Lead 40" panose="02000503000000020003" pitchFamily="50" charset="0"/>
                <a:cs typeface="Arial"/>
              </a:rPr>
              <a:t>Year </a:t>
            </a:r>
            <a:r>
              <a:rPr lang="en-GB" sz="1600" i="1" dirty="0">
                <a:latin typeface="Letter-join No-Lead 40" panose="02000503000000020003" pitchFamily="50" charset="0"/>
                <a:cs typeface="Arial"/>
              </a:rPr>
              <a:t>4</a:t>
            </a:r>
            <a:r>
              <a:rPr lang="en-GB" sz="1600" i="1" spc="-5" dirty="0">
                <a:latin typeface="Letter-join No-Lead 40" panose="02000503000000020003" pitchFamily="50" charset="0"/>
                <a:cs typeface="Arial"/>
              </a:rPr>
              <a:t> </a:t>
            </a:r>
            <a:r>
              <a:rPr lang="en-GB" sz="1600" i="1" dirty="0">
                <a:latin typeface="Letter-join No-Lead 40" panose="02000503000000020003" pitchFamily="50" charset="0"/>
                <a:cs typeface="Arial"/>
              </a:rPr>
              <a:t>this </a:t>
            </a:r>
            <a:r>
              <a:rPr lang="en-GB" sz="1600" i="1" spc="-10" dirty="0">
                <a:latin typeface="Letter-join No-Lead 40" panose="02000503000000020003" pitchFamily="50" charset="0"/>
                <a:cs typeface="Arial"/>
              </a:rPr>
              <a:t>term.</a:t>
            </a:r>
            <a:endParaRPr lang="en-GB" sz="1600" dirty="0">
              <a:latin typeface="Letter-join No-Lead 40" panose="02000503000000020003" pitchFamily="50" charset="0"/>
              <a:cs typeface="Arial"/>
            </a:endParaRPr>
          </a:p>
          <a:p>
            <a:pPr marL="635" algn="ctr">
              <a:lnSpc>
                <a:spcPct val="100000"/>
              </a:lnSpc>
              <a:spcBef>
                <a:spcPts val="710"/>
              </a:spcBef>
            </a:pPr>
            <a:r>
              <a:rPr lang="en-GB" sz="1600" i="1" dirty="0">
                <a:latin typeface="Letter-join No-Lead 40" panose="02000503000000020003" pitchFamily="50" charset="0"/>
                <a:cs typeface="Arial"/>
              </a:rPr>
              <a:t>Mrs </a:t>
            </a:r>
            <a:r>
              <a:rPr lang="en-GB" sz="1600" i="1" spc="-10" dirty="0">
                <a:latin typeface="Letter-join No-Lead 40" panose="02000503000000020003" pitchFamily="50" charset="0"/>
                <a:cs typeface="Arial"/>
              </a:rPr>
              <a:t>Kershaw &amp; Mr Thompson</a:t>
            </a:r>
            <a:endParaRPr lang="en-GB" sz="1600" dirty="0">
              <a:latin typeface="Letter-join No-Lead 40" panose="02000503000000020003" pitchFamily="50" charset="0"/>
              <a:cs typeface="Arial"/>
            </a:endParaRPr>
          </a:p>
        </p:txBody>
      </p:sp>
      <p:sp>
        <p:nvSpPr>
          <p:cNvPr id="7" name="object 8">
            <a:extLst>
              <a:ext uri="{FF2B5EF4-FFF2-40B4-BE49-F238E27FC236}">
                <a16:creationId xmlns:a16="http://schemas.microsoft.com/office/drawing/2014/main" id="{3D742632-E1F5-B6AB-7504-6702542ED004}"/>
              </a:ext>
            </a:extLst>
          </p:cNvPr>
          <p:cNvSpPr/>
          <p:nvPr/>
        </p:nvSpPr>
        <p:spPr>
          <a:xfrm>
            <a:off x="241300" y="2407392"/>
            <a:ext cx="2076450" cy="352425"/>
          </a:xfrm>
          <a:custGeom>
            <a:avLst/>
            <a:gdLst/>
            <a:ahLst/>
            <a:cxnLst/>
            <a:rect l="l" t="t" r="r" b="b"/>
            <a:pathLst>
              <a:path w="2076450" h="352425">
                <a:moveTo>
                  <a:pt x="2076450" y="0"/>
                </a:moveTo>
                <a:lnTo>
                  <a:pt x="0" y="0"/>
                </a:lnTo>
                <a:lnTo>
                  <a:pt x="0" y="352425"/>
                </a:lnTo>
                <a:lnTo>
                  <a:pt x="2076450" y="352425"/>
                </a:lnTo>
                <a:lnTo>
                  <a:pt x="2076450" y="0"/>
                </a:lnTo>
                <a:close/>
              </a:path>
            </a:pathLst>
          </a:custGeom>
          <a:solidFill>
            <a:srgbClr val="FF0000"/>
          </a:solidFill>
        </p:spPr>
        <p:txBody>
          <a:bodyPr wrap="square" lIns="0" tIns="0" rIns="0" bIns="0" rtlCol="0"/>
          <a:lstStyle/>
          <a:p>
            <a:endParaRPr/>
          </a:p>
        </p:txBody>
      </p:sp>
      <p:sp>
        <p:nvSpPr>
          <p:cNvPr id="8" name="TextBox 7">
            <a:extLst>
              <a:ext uri="{FF2B5EF4-FFF2-40B4-BE49-F238E27FC236}">
                <a16:creationId xmlns:a16="http://schemas.microsoft.com/office/drawing/2014/main" id="{A82FB08A-3E1E-A199-D7E9-47E49E363708}"/>
              </a:ext>
            </a:extLst>
          </p:cNvPr>
          <p:cNvSpPr txBox="1"/>
          <p:nvPr/>
        </p:nvSpPr>
        <p:spPr>
          <a:xfrm>
            <a:off x="631825" y="2333625"/>
            <a:ext cx="1447800" cy="430887"/>
          </a:xfrm>
          <a:prstGeom prst="rect">
            <a:avLst/>
          </a:prstGeom>
          <a:noFill/>
        </p:spPr>
        <p:txBody>
          <a:bodyPr wrap="square" rtlCol="0">
            <a:spAutoFit/>
          </a:bodyPr>
          <a:lstStyle/>
          <a:p>
            <a:r>
              <a:rPr lang="en-GB" sz="2200" b="1" dirty="0">
                <a:solidFill>
                  <a:schemeClr val="bg1"/>
                </a:solidFill>
                <a:latin typeface="+mj-lt"/>
              </a:rPr>
              <a:t>Y4 Staff</a:t>
            </a:r>
          </a:p>
        </p:txBody>
      </p:sp>
      <p:sp>
        <p:nvSpPr>
          <p:cNvPr id="9" name="object 8">
            <a:extLst>
              <a:ext uri="{FF2B5EF4-FFF2-40B4-BE49-F238E27FC236}">
                <a16:creationId xmlns:a16="http://schemas.microsoft.com/office/drawing/2014/main" id="{A15CA4C7-40B8-0359-C970-0618CD50D83F}"/>
              </a:ext>
            </a:extLst>
          </p:cNvPr>
          <p:cNvSpPr/>
          <p:nvPr/>
        </p:nvSpPr>
        <p:spPr>
          <a:xfrm>
            <a:off x="2660650" y="2402697"/>
            <a:ext cx="2076450" cy="352425"/>
          </a:xfrm>
          <a:custGeom>
            <a:avLst/>
            <a:gdLst/>
            <a:ahLst/>
            <a:cxnLst/>
            <a:rect l="l" t="t" r="r" b="b"/>
            <a:pathLst>
              <a:path w="2076450" h="352425">
                <a:moveTo>
                  <a:pt x="2076450" y="0"/>
                </a:moveTo>
                <a:lnTo>
                  <a:pt x="0" y="0"/>
                </a:lnTo>
                <a:lnTo>
                  <a:pt x="0" y="352425"/>
                </a:lnTo>
                <a:lnTo>
                  <a:pt x="2076450" y="352425"/>
                </a:lnTo>
                <a:lnTo>
                  <a:pt x="2076450" y="0"/>
                </a:lnTo>
                <a:close/>
              </a:path>
            </a:pathLst>
          </a:custGeom>
          <a:solidFill>
            <a:srgbClr val="FF0000"/>
          </a:solidFill>
        </p:spPr>
        <p:txBody>
          <a:bodyPr wrap="square" lIns="0" tIns="0" rIns="0" bIns="0" rtlCol="0"/>
          <a:lstStyle/>
          <a:p>
            <a:endParaRPr/>
          </a:p>
        </p:txBody>
      </p:sp>
      <p:sp>
        <p:nvSpPr>
          <p:cNvPr id="10" name="TextBox 9">
            <a:extLst>
              <a:ext uri="{FF2B5EF4-FFF2-40B4-BE49-F238E27FC236}">
                <a16:creationId xmlns:a16="http://schemas.microsoft.com/office/drawing/2014/main" id="{9C0787FA-BA96-2F8F-5F07-0C5DEECFBAE8}"/>
              </a:ext>
            </a:extLst>
          </p:cNvPr>
          <p:cNvSpPr txBox="1"/>
          <p:nvPr/>
        </p:nvSpPr>
        <p:spPr>
          <a:xfrm>
            <a:off x="2624618" y="2362445"/>
            <a:ext cx="2104512" cy="430887"/>
          </a:xfrm>
          <a:prstGeom prst="rect">
            <a:avLst/>
          </a:prstGeom>
          <a:noFill/>
        </p:spPr>
        <p:txBody>
          <a:bodyPr wrap="square" rtlCol="0">
            <a:spAutoFit/>
          </a:bodyPr>
          <a:lstStyle/>
          <a:p>
            <a:pPr algn="ctr"/>
            <a:r>
              <a:rPr lang="en-GB" sz="2200" b="1" dirty="0">
                <a:solidFill>
                  <a:schemeClr val="bg1"/>
                </a:solidFill>
                <a:latin typeface="+mj-lt"/>
              </a:rPr>
              <a:t>Communication</a:t>
            </a:r>
          </a:p>
        </p:txBody>
      </p:sp>
      <p:sp>
        <p:nvSpPr>
          <p:cNvPr id="11" name="object 8">
            <a:extLst>
              <a:ext uri="{FF2B5EF4-FFF2-40B4-BE49-F238E27FC236}">
                <a16:creationId xmlns:a16="http://schemas.microsoft.com/office/drawing/2014/main" id="{1BEF6282-36DC-7C78-E8EC-A42DD3BF0B14}"/>
              </a:ext>
            </a:extLst>
          </p:cNvPr>
          <p:cNvSpPr/>
          <p:nvPr/>
        </p:nvSpPr>
        <p:spPr>
          <a:xfrm>
            <a:off x="7752790" y="2438400"/>
            <a:ext cx="2495038" cy="352425"/>
          </a:xfrm>
          <a:custGeom>
            <a:avLst/>
            <a:gdLst/>
            <a:ahLst/>
            <a:cxnLst/>
            <a:rect l="l" t="t" r="r" b="b"/>
            <a:pathLst>
              <a:path w="2076450" h="352425">
                <a:moveTo>
                  <a:pt x="2076450" y="0"/>
                </a:moveTo>
                <a:lnTo>
                  <a:pt x="0" y="0"/>
                </a:lnTo>
                <a:lnTo>
                  <a:pt x="0" y="352425"/>
                </a:lnTo>
                <a:lnTo>
                  <a:pt x="2076450" y="352425"/>
                </a:lnTo>
                <a:lnTo>
                  <a:pt x="2076450" y="0"/>
                </a:lnTo>
                <a:close/>
              </a:path>
            </a:pathLst>
          </a:custGeom>
          <a:solidFill>
            <a:srgbClr val="FF0000"/>
          </a:solidFill>
        </p:spPr>
        <p:txBody>
          <a:bodyPr wrap="square" lIns="0" tIns="0" rIns="0" bIns="0" rtlCol="0"/>
          <a:lstStyle/>
          <a:p>
            <a:endParaRPr/>
          </a:p>
        </p:txBody>
      </p:sp>
      <p:sp>
        <p:nvSpPr>
          <p:cNvPr id="12" name="TextBox 11">
            <a:extLst>
              <a:ext uri="{FF2B5EF4-FFF2-40B4-BE49-F238E27FC236}">
                <a16:creationId xmlns:a16="http://schemas.microsoft.com/office/drawing/2014/main" id="{556D12F7-4A95-BBAC-1F33-A6CC3DC8F025}"/>
              </a:ext>
            </a:extLst>
          </p:cNvPr>
          <p:cNvSpPr txBox="1"/>
          <p:nvPr/>
        </p:nvSpPr>
        <p:spPr>
          <a:xfrm>
            <a:off x="7708900" y="2359938"/>
            <a:ext cx="2643443" cy="430887"/>
          </a:xfrm>
          <a:prstGeom prst="rect">
            <a:avLst/>
          </a:prstGeom>
          <a:noFill/>
        </p:spPr>
        <p:txBody>
          <a:bodyPr wrap="square" rtlCol="0">
            <a:spAutoFit/>
          </a:bodyPr>
          <a:lstStyle/>
          <a:p>
            <a:r>
              <a:rPr lang="en-GB" sz="2200" b="1" dirty="0">
                <a:solidFill>
                  <a:schemeClr val="bg1"/>
                </a:solidFill>
                <a:latin typeface="+mj-lt"/>
              </a:rPr>
              <a:t>Things to Remember</a:t>
            </a:r>
          </a:p>
        </p:txBody>
      </p:sp>
      <p:sp>
        <p:nvSpPr>
          <p:cNvPr id="13" name="object 8">
            <a:extLst>
              <a:ext uri="{FF2B5EF4-FFF2-40B4-BE49-F238E27FC236}">
                <a16:creationId xmlns:a16="http://schemas.microsoft.com/office/drawing/2014/main" id="{19D91112-D7A5-C4A9-F81D-BFC40F959523}"/>
              </a:ext>
            </a:extLst>
          </p:cNvPr>
          <p:cNvSpPr/>
          <p:nvPr/>
        </p:nvSpPr>
        <p:spPr>
          <a:xfrm>
            <a:off x="5189537" y="2438400"/>
            <a:ext cx="2076450" cy="352425"/>
          </a:xfrm>
          <a:custGeom>
            <a:avLst/>
            <a:gdLst/>
            <a:ahLst/>
            <a:cxnLst/>
            <a:rect l="l" t="t" r="r" b="b"/>
            <a:pathLst>
              <a:path w="2076450" h="352425">
                <a:moveTo>
                  <a:pt x="2076450" y="0"/>
                </a:moveTo>
                <a:lnTo>
                  <a:pt x="0" y="0"/>
                </a:lnTo>
                <a:lnTo>
                  <a:pt x="0" y="352425"/>
                </a:lnTo>
                <a:lnTo>
                  <a:pt x="2076450" y="352425"/>
                </a:lnTo>
                <a:lnTo>
                  <a:pt x="2076450" y="0"/>
                </a:lnTo>
                <a:close/>
              </a:path>
            </a:pathLst>
          </a:custGeom>
          <a:solidFill>
            <a:srgbClr val="FF0000"/>
          </a:solidFill>
        </p:spPr>
        <p:txBody>
          <a:bodyPr wrap="square" lIns="0" tIns="0" rIns="0" bIns="0" rtlCol="0"/>
          <a:lstStyle/>
          <a:p>
            <a:endParaRPr/>
          </a:p>
        </p:txBody>
      </p:sp>
      <p:sp>
        <p:nvSpPr>
          <p:cNvPr id="14" name="TextBox 13">
            <a:extLst>
              <a:ext uri="{FF2B5EF4-FFF2-40B4-BE49-F238E27FC236}">
                <a16:creationId xmlns:a16="http://schemas.microsoft.com/office/drawing/2014/main" id="{D1B8C3A1-8FC0-61EF-8303-C7BE7CC194BE}"/>
              </a:ext>
            </a:extLst>
          </p:cNvPr>
          <p:cNvSpPr txBox="1"/>
          <p:nvPr/>
        </p:nvSpPr>
        <p:spPr>
          <a:xfrm>
            <a:off x="5575300" y="2359938"/>
            <a:ext cx="1447800" cy="430887"/>
          </a:xfrm>
          <a:prstGeom prst="rect">
            <a:avLst/>
          </a:prstGeom>
          <a:noFill/>
        </p:spPr>
        <p:txBody>
          <a:bodyPr wrap="square" rtlCol="0">
            <a:spAutoFit/>
          </a:bodyPr>
          <a:lstStyle/>
          <a:p>
            <a:r>
              <a:rPr lang="en-GB" sz="2200" b="1" dirty="0">
                <a:solidFill>
                  <a:schemeClr val="bg1"/>
                </a:solidFill>
                <a:latin typeface="+mj-lt"/>
              </a:rPr>
              <a:t>Our Topics</a:t>
            </a:r>
          </a:p>
        </p:txBody>
      </p:sp>
      <p:sp>
        <p:nvSpPr>
          <p:cNvPr id="17" name="TextBox 16">
            <a:extLst>
              <a:ext uri="{FF2B5EF4-FFF2-40B4-BE49-F238E27FC236}">
                <a16:creationId xmlns:a16="http://schemas.microsoft.com/office/drawing/2014/main" id="{7BC15B57-D57A-E52C-6E1E-859E147E9112}"/>
              </a:ext>
            </a:extLst>
          </p:cNvPr>
          <p:cNvSpPr txBox="1"/>
          <p:nvPr/>
        </p:nvSpPr>
        <p:spPr>
          <a:xfrm>
            <a:off x="220420" y="2783764"/>
            <a:ext cx="2438400" cy="1477328"/>
          </a:xfrm>
          <a:prstGeom prst="rect">
            <a:avLst/>
          </a:prstGeom>
          <a:noFill/>
        </p:spPr>
        <p:txBody>
          <a:bodyPr wrap="square" rtlCol="0">
            <a:spAutoFit/>
          </a:bodyPr>
          <a:lstStyle/>
          <a:p>
            <a:r>
              <a:rPr lang="en-GB" sz="1000" b="1" dirty="0">
                <a:latin typeface="Letter-join No-Lead 40" panose="02000503000000020003" pitchFamily="50" charset="0"/>
              </a:rPr>
              <a:t>Teachers:</a:t>
            </a:r>
            <a:endParaRPr lang="en-GB" sz="1000" dirty="0">
              <a:latin typeface="Letter-join No-Lead 40" panose="02000503000000020003" pitchFamily="50" charset="0"/>
            </a:endParaRPr>
          </a:p>
          <a:p>
            <a:r>
              <a:rPr lang="en-GB" sz="1000" dirty="0">
                <a:latin typeface="Letter-join No-Lead 40" panose="02000503000000020003" pitchFamily="50" charset="0"/>
              </a:rPr>
              <a:t>Y4 Mr Thompson (Mon)</a:t>
            </a:r>
          </a:p>
          <a:p>
            <a:r>
              <a:rPr lang="en-GB" sz="1000" dirty="0">
                <a:latin typeface="Letter-join No-Lead 40" panose="02000503000000020003" pitchFamily="50" charset="0"/>
              </a:rPr>
              <a:t>Y4 Mrs Kershaw (Tue-Fri)</a:t>
            </a:r>
          </a:p>
          <a:p>
            <a:endParaRPr lang="en-GB" sz="1000" b="1" dirty="0">
              <a:latin typeface="Letter-join No-Lead 40" panose="02000503000000020003" pitchFamily="50" charset="0"/>
            </a:endParaRPr>
          </a:p>
          <a:p>
            <a:r>
              <a:rPr lang="en-GB" sz="1000" b="1" dirty="0">
                <a:latin typeface="Letter-join No-Lead 40" panose="02000503000000020003" pitchFamily="50" charset="0"/>
              </a:rPr>
              <a:t>Teaching Assistants:</a:t>
            </a:r>
            <a:endParaRPr lang="en-GB" sz="1000" dirty="0">
              <a:latin typeface="Letter-join No-Lead 40" panose="02000503000000020003" pitchFamily="50" charset="0"/>
            </a:endParaRPr>
          </a:p>
          <a:p>
            <a:r>
              <a:rPr lang="en-GB" sz="1000" dirty="0">
                <a:latin typeface="Letter-join No-Lead 40" panose="02000503000000020003" pitchFamily="50" charset="0"/>
              </a:rPr>
              <a:t>Y4 Mrs </a:t>
            </a:r>
            <a:r>
              <a:rPr lang="en-GB" sz="1000" dirty="0" err="1">
                <a:latin typeface="Letter-join No-Lead 40" panose="02000503000000020003" pitchFamily="50" charset="0"/>
              </a:rPr>
              <a:t>Hipwell</a:t>
            </a:r>
            <a:endParaRPr lang="en-GB" sz="1000" dirty="0">
              <a:latin typeface="Letter-join No-Lead 40" panose="02000503000000020003" pitchFamily="50" charset="0"/>
            </a:endParaRPr>
          </a:p>
          <a:p>
            <a:r>
              <a:rPr lang="en-GB" sz="1000" dirty="0">
                <a:latin typeface="Letter-join No-Lead 40" panose="02000503000000020003" pitchFamily="50" charset="0"/>
              </a:rPr>
              <a:t>Y4 Miss</a:t>
            </a:r>
          </a:p>
          <a:p>
            <a:endParaRPr lang="en-GB" sz="1000" dirty="0">
              <a:latin typeface="Letter-join No-Lead 40" panose="02000503000000020003" pitchFamily="50" charset="0"/>
            </a:endParaRPr>
          </a:p>
          <a:p>
            <a:r>
              <a:rPr lang="en-GB" sz="1000" dirty="0">
                <a:latin typeface="Letter-join No-Lead 40" panose="02000503000000020003" pitchFamily="50" charset="0"/>
              </a:rPr>
              <a:t>PE Mrs Davies (Thursdays)</a:t>
            </a:r>
          </a:p>
        </p:txBody>
      </p:sp>
      <p:sp>
        <p:nvSpPr>
          <p:cNvPr id="18" name="object 8">
            <a:extLst>
              <a:ext uri="{FF2B5EF4-FFF2-40B4-BE49-F238E27FC236}">
                <a16:creationId xmlns:a16="http://schemas.microsoft.com/office/drawing/2014/main" id="{FE0AAFA2-B40E-E705-D4D1-0D310228C624}"/>
              </a:ext>
            </a:extLst>
          </p:cNvPr>
          <p:cNvSpPr/>
          <p:nvPr/>
        </p:nvSpPr>
        <p:spPr>
          <a:xfrm>
            <a:off x="227011" y="4359766"/>
            <a:ext cx="2076450" cy="352425"/>
          </a:xfrm>
          <a:custGeom>
            <a:avLst/>
            <a:gdLst/>
            <a:ahLst/>
            <a:cxnLst/>
            <a:rect l="l" t="t" r="r" b="b"/>
            <a:pathLst>
              <a:path w="2076450" h="352425">
                <a:moveTo>
                  <a:pt x="2076450" y="0"/>
                </a:moveTo>
                <a:lnTo>
                  <a:pt x="0" y="0"/>
                </a:lnTo>
                <a:lnTo>
                  <a:pt x="0" y="352425"/>
                </a:lnTo>
                <a:lnTo>
                  <a:pt x="2076450" y="352425"/>
                </a:lnTo>
                <a:lnTo>
                  <a:pt x="2076450" y="0"/>
                </a:lnTo>
                <a:close/>
              </a:path>
            </a:pathLst>
          </a:custGeom>
          <a:solidFill>
            <a:srgbClr val="FF0000"/>
          </a:solidFill>
        </p:spPr>
        <p:txBody>
          <a:bodyPr wrap="square" lIns="0" tIns="0" rIns="0" bIns="0" rtlCol="0"/>
          <a:lstStyle/>
          <a:p>
            <a:endParaRPr/>
          </a:p>
        </p:txBody>
      </p:sp>
      <p:sp>
        <p:nvSpPr>
          <p:cNvPr id="19" name="TextBox 18">
            <a:extLst>
              <a:ext uri="{FF2B5EF4-FFF2-40B4-BE49-F238E27FC236}">
                <a16:creationId xmlns:a16="http://schemas.microsoft.com/office/drawing/2014/main" id="{E5B002CA-46DC-9B72-C0DD-4548FB6E4B78}"/>
              </a:ext>
            </a:extLst>
          </p:cNvPr>
          <p:cNvSpPr txBox="1"/>
          <p:nvPr/>
        </p:nvSpPr>
        <p:spPr>
          <a:xfrm>
            <a:off x="241300" y="4314825"/>
            <a:ext cx="2062161" cy="430887"/>
          </a:xfrm>
          <a:prstGeom prst="rect">
            <a:avLst/>
          </a:prstGeom>
          <a:noFill/>
        </p:spPr>
        <p:txBody>
          <a:bodyPr wrap="square" rtlCol="0">
            <a:spAutoFit/>
          </a:bodyPr>
          <a:lstStyle/>
          <a:p>
            <a:pPr algn="ctr"/>
            <a:r>
              <a:rPr lang="en-GB" sz="2200" b="1" dirty="0">
                <a:solidFill>
                  <a:schemeClr val="bg1"/>
                </a:solidFill>
                <a:latin typeface="+mj-lt"/>
              </a:rPr>
              <a:t>Homework</a:t>
            </a:r>
          </a:p>
        </p:txBody>
      </p:sp>
      <p:sp>
        <p:nvSpPr>
          <p:cNvPr id="20" name="TextBox 19">
            <a:extLst>
              <a:ext uri="{FF2B5EF4-FFF2-40B4-BE49-F238E27FC236}">
                <a16:creationId xmlns:a16="http://schemas.microsoft.com/office/drawing/2014/main" id="{BDCA7AB4-7B4A-4701-5CCA-37269BB0F62E}"/>
              </a:ext>
            </a:extLst>
          </p:cNvPr>
          <p:cNvSpPr txBox="1"/>
          <p:nvPr/>
        </p:nvSpPr>
        <p:spPr>
          <a:xfrm>
            <a:off x="2479675" y="2761297"/>
            <a:ext cx="2438400" cy="1477328"/>
          </a:xfrm>
          <a:prstGeom prst="rect">
            <a:avLst/>
          </a:prstGeom>
          <a:noFill/>
        </p:spPr>
        <p:txBody>
          <a:bodyPr wrap="square" rtlCol="0">
            <a:spAutoFit/>
          </a:bodyPr>
          <a:lstStyle/>
          <a:p>
            <a:pPr marL="0" marR="0" indent="0" algn="ctr">
              <a:spcBef>
                <a:spcPts val="0"/>
              </a:spcBef>
              <a:spcAft>
                <a:spcPts val="0"/>
              </a:spcAft>
            </a:pPr>
            <a:r>
              <a:rPr lang="en-GB" sz="1000" kern="1400" dirty="0">
                <a:ln>
                  <a:noFill/>
                </a:ln>
                <a:solidFill>
                  <a:srgbClr val="000000"/>
                </a:solidFill>
                <a:effectLst/>
                <a:latin typeface="Letter-join No-Lead 40" panose="02000503000000020003" pitchFamily="50" charset="0"/>
              </a:rPr>
              <a:t>If you have any questions or concerns please do not hesitate to speak to a member of the year 4 team who would be happy to help you. We can be contacted directly via our class email:</a:t>
            </a:r>
            <a:endParaRPr lang="en-GB" sz="1000" kern="1400" dirty="0">
              <a:ln>
                <a:noFill/>
              </a:ln>
              <a:solidFill>
                <a:srgbClr val="000000"/>
              </a:solidFill>
              <a:effectLst/>
              <a:latin typeface="+mn-lt"/>
            </a:endParaRPr>
          </a:p>
          <a:p>
            <a:pPr marL="0" marR="0" indent="0" algn="ctr">
              <a:spcBef>
                <a:spcPts val="0"/>
              </a:spcBef>
              <a:spcAft>
                <a:spcPts val="0"/>
              </a:spcAft>
            </a:pPr>
            <a:r>
              <a:rPr lang="en-GB" sz="1000" kern="1400" dirty="0">
                <a:solidFill>
                  <a:srgbClr val="000000"/>
                </a:solidFill>
                <a:latin typeface="+mn-lt"/>
                <a:hlinkClick r:id="rId2"/>
              </a:rPr>
              <a:t>Class4@mill-lane.oxon.sch.uk</a:t>
            </a:r>
            <a:endParaRPr lang="en-GB" sz="1000" kern="1400" dirty="0">
              <a:solidFill>
                <a:srgbClr val="000000"/>
              </a:solidFill>
              <a:latin typeface="+mn-lt"/>
            </a:endParaRPr>
          </a:p>
          <a:p>
            <a:pPr marL="0" marR="0" indent="0" algn="ctr">
              <a:spcBef>
                <a:spcPts val="0"/>
              </a:spcBef>
              <a:spcAft>
                <a:spcPts val="0"/>
              </a:spcAft>
            </a:pPr>
            <a:endParaRPr lang="en-GB" sz="1000" kern="1400" dirty="0">
              <a:ln>
                <a:noFill/>
              </a:ln>
              <a:solidFill>
                <a:srgbClr val="000000"/>
              </a:solidFill>
              <a:effectLst/>
              <a:latin typeface="+mn-lt"/>
            </a:endParaRPr>
          </a:p>
          <a:p>
            <a:pPr marL="0" marR="0" indent="0" algn="ctr">
              <a:spcBef>
                <a:spcPts val="0"/>
              </a:spcBef>
              <a:spcAft>
                <a:spcPts val="0"/>
              </a:spcAft>
            </a:pPr>
            <a:r>
              <a:rPr lang="en-GB" sz="1000" kern="1400" dirty="0">
                <a:ln>
                  <a:noFill/>
                </a:ln>
                <a:solidFill>
                  <a:srgbClr val="000000"/>
                </a:solidFill>
                <a:effectLst/>
                <a:latin typeface="Letter-join No-Lead 40" panose="02000503000000020003" pitchFamily="50" charset="0"/>
              </a:rPr>
              <a:t>If your child is absent or has an appointment please contact the school office directly </a:t>
            </a:r>
          </a:p>
        </p:txBody>
      </p:sp>
      <p:sp>
        <p:nvSpPr>
          <p:cNvPr id="21" name="TextBox 20">
            <a:extLst>
              <a:ext uri="{FF2B5EF4-FFF2-40B4-BE49-F238E27FC236}">
                <a16:creationId xmlns:a16="http://schemas.microsoft.com/office/drawing/2014/main" id="{402FB92E-B7E6-BA1B-DF99-86DA2D7393BC}"/>
              </a:ext>
            </a:extLst>
          </p:cNvPr>
          <p:cNvSpPr txBox="1"/>
          <p:nvPr/>
        </p:nvSpPr>
        <p:spPr>
          <a:xfrm>
            <a:off x="5059551" y="2790825"/>
            <a:ext cx="2554260" cy="1477328"/>
          </a:xfrm>
          <a:prstGeom prst="rect">
            <a:avLst/>
          </a:prstGeom>
          <a:noFill/>
        </p:spPr>
        <p:txBody>
          <a:bodyPr wrap="square" rtlCol="0">
            <a:spAutoFit/>
          </a:bodyPr>
          <a:lstStyle/>
          <a:p>
            <a:pPr algn="l"/>
            <a:r>
              <a:rPr lang="en-GB" sz="1000" b="1" dirty="0">
                <a:effectLst/>
                <a:latin typeface="Letter-join No-Lead 40" panose="02000503000000020003" pitchFamily="50" charset="0"/>
                <a:ea typeface="Calibri" panose="020F0502020204030204" pitchFamily="34" charset="0"/>
                <a:cs typeface="Times New Roman" panose="02020603050405020304" pitchFamily="18" charset="0"/>
              </a:rPr>
              <a:t>Autumn Term</a:t>
            </a:r>
          </a:p>
          <a:p>
            <a:pPr algn="l"/>
            <a:r>
              <a:rPr lang="en-GB" sz="1000" dirty="0">
                <a:effectLst/>
                <a:latin typeface="Letter-join No-Lead 40" panose="02000503000000020003" pitchFamily="50" charset="0"/>
                <a:ea typeface="Calibri" panose="020F0502020204030204" pitchFamily="34" charset="0"/>
                <a:cs typeface="Times New Roman" panose="02020603050405020304" pitchFamily="18" charset="0"/>
              </a:rPr>
              <a:t>Time Travellers </a:t>
            </a:r>
            <a:r>
              <a:rPr lang="en-GB" sz="1000" dirty="0">
                <a:latin typeface="Letter-join No-Lead 40" panose="02000503000000020003" pitchFamily="50" charset="0"/>
                <a:ea typeface="Calibri" panose="020F0502020204030204" pitchFamily="34" charset="0"/>
                <a:cs typeface="Times New Roman" panose="02020603050405020304" pitchFamily="18" charset="0"/>
              </a:rPr>
              <a:t>(Stone Age-Iron Age)</a:t>
            </a:r>
          </a:p>
          <a:p>
            <a:pPr algn="l"/>
            <a:r>
              <a:rPr lang="en-GB" sz="1000" dirty="0">
                <a:effectLst/>
                <a:latin typeface="Letter-join No-Lead 40" panose="02000503000000020003" pitchFamily="50" charset="0"/>
                <a:ea typeface="Calibri" panose="020F0502020204030204" pitchFamily="34" charset="0"/>
                <a:cs typeface="Times New Roman" panose="02020603050405020304" pitchFamily="18" charset="0"/>
              </a:rPr>
              <a:t>Dig for Victory (WWII)</a:t>
            </a:r>
          </a:p>
          <a:p>
            <a:pPr algn="l"/>
            <a:endParaRPr lang="en-GB" sz="1000" dirty="0">
              <a:effectLst/>
              <a:latin typeface="Letter-join No-Lead 40" panose="02000503000000020003" pitchFamily="50" charset="0"/>
              <a:ea typeface="Calibri" panose="020F0502020204030204" pitchFamily="34" charset="0"/>
              <a:cs typeface="Times New Roman" panose="02020603050405020304" pitchFamily="18" charset="0"/>
            </a:endParaRPr>
          </a:p>
          <a:p>
            <a:pPr algn="l"/>
            <a:r>
              <a:rPr lang="en-GB" sz="1000" b="1" dirty="0">
                <a:latin typeface="Letter-join No-Lead 40" panose="02000503000000020003" pitchFamily="50" charset="0"/>
                <a:ea typeface="Calibri" panose="020F0502020204030204" pitchFamily="34" charset="0"/>
                <a:cs typeface="Times New Roman" panose="02020603050405020304" pitchFamily="18" charset="0"/>
              </a:rPr>
              <a:t>Spring Term</a:t>
            </a:r>
          </a:p>
          <a:p>
            <a:pPr algn="l"/>
            <a:r>
              <a:rPr lang="en-GB" sz="1000" dirty="0">
                <a:effectLst/>
                <a:latin typeface="Letter-join No-Lead 40" panose="02000503000000020003" pitchFamily="50" charset="0"/>
                <a:ea typeface="Calibri" panose="020F0502020204030204" pitchFamily="34" charset="0"/>
                <a:cs typeface="Times New Roman" panose="02020603050405020304" pitchFamily="18" charset="0"/>
              </a:rPr>
              <a:t>Blue Planet</a:t>
            </a:r>
          </a:p>
          <a:p>
            <a:pPr algn="l"/>
            <a:endParaRPr lang="en-GB" sz="1000" dirty="0">
              <a:effectLst/>
              <a:latin typeface="Letter-join No-Lead 40" panose="02000503000000020003" pitchFamily="50" charset="0"/>
              <a:ea typeface="Calibri" panose="020F0502020204030204" pitchFamily="34" charset="0"/>
              <a:cs typeface="Times New Roman" panose="02020603050405020304" pitchFamily="18" charset="0"/>
            </a:endParaRPr>
          </a:p>
          <a:p>
            <a:pPr algn="l"/>
            <a:r>
              <a:rPr lang="en-GB" sz="1000" b="1" dirty="0">
                <a:latin typeface="Letter-join No-Lead 40" panose="02000503000000020003" pitchFamily="50" charset="0"/>
                <a:ea typeface="Calibri" panose="020F0502020204030204" pitchFamily="34" charset="0"/>
                <a:cs typeface="Times New Roman" panose="02020603050405020304" pitchFamily="18" charset="0"/>
              </a:rPr>
              <a:t>Summer Term </a:t>
            </a:r>
          </a:p>
          <a:p>
            <a:pPr algn="l"/>
            <a:r>
              <a:rPr lang="en-GB" sz="1000" dirty="0">
                <a:effectLst/>
                <a:latin typeface="Letter-join No-Lead 40" panose="02000503000000020003" pitchFamily="50" charset="0"/>
                <a:ea typeface="Calibri" panose="020F0502020204030204" pitchFamily="34" charset="0"/>
                <a:cs typeface="Times New Roman" panose="02020603050405020304" pitchFamily="18" charset="0"/>
              </a:rPr>
              <a:t>Tomb Raiders (The Egyptians)</a:t>
            </a:r>
          </a:p>
        </p:txBody>
      </p:sp>
      <p:sp>
        <p:nvSpPr>
          <p:cNvPr id="22" name="TextBox 21">
            <a:extLst>
              <a:ext uri="{FF2B5EF4-FFF2-40B4-BE49-F238E27FC236}">
                <a16:creationId xmlns:a16="http://schemas.microsoft.com/office/drawing/2014/main" id="{A234343F-E509-2E86-56BA-F9716B95BD62}"/>
              </a:ext>
            </a:extLst>
          </p:cNvPr>
          <p:cNvSpPr txBox="1"/>
          <p:nvPr/>
        </p:nvSpPr>
        <p:spPr>
          <a:xfrm>
            <a:off x="7613811" y="2790825"/>
            <a:ext cx="2981001" cy="3785652"/>
          </a:xfrm>
          <a:prstGeom prst="rect">
            <a:avLst/>
          </a:prstGeom>
          <a:noFill/>
        </p:spPr>
        <p:txBody>
          <a:bodyPr wrap="square" rtlCol="0">
            <a:spAutoFit/>
          </a:bodyPr>
          <a:lstStyle/>
          <a:p>
            <a:r>
              <a:rPr lang="en-GB" sz="1000" b="1" dirty="0">
                <a:latin typeface="Letter-join No-Lead 40" panose="02000503000000020003" pitchFamily="50" charset="0"/>
              </a:rPr>
              <a:t>PE:</a:t>
            </a:r>
          </a:p>
          <a:p>
            <a:r>
              <a:rPr lang="en-GB" sz="1000" dirty="0">
                <a:latin typeface="Letter-join No-Lead 40" panose="02000503000000020003" pitchFamily="50" charset="0"/>
              </a:rPr>
              <a:t>Y4 Thursdays</a:t>
            </a:r>
          </a:p>
          <a:p>
            <a:r>
              <a:rPr lang="en-GB" sz="1000" dirty="0">
                <a:solidFill>
                  <a:srgbClr val="000000"/>
                </a:solidFill>
                <a:effectLst/>
                <a:latin typeface="Letter-join No-Lead 40" panose="02000503000000020003" pitchFamily="50" charset="0"/>
                <a:ea typeface="Calibri" panose="020F0502020204030204" pitchFamily="34" charset="0"/>
                <a:cs typeface="Comic Sans MS" panose="030F0702030302020204" pitchFamily="66" charset="0"/>
              </a:rPr>
              <a:t>Please make sure they have warm clothing and suitable footwear as these where possible sessions will be outside.</a:t>
            </a:r>
            <a:endParaRPr lang="en-GB" sz="1000" dirty="0">
              <a:latin typeface="Letter-join No-Lead 40" panose="02000503000000020003" pitchFamily="50" charset="0"/>
            </a:endParaRPr>
          </a:p>
          <a:p>
            <a:r>
              <a:rPr lang="en-GB" sz="1000" dirty="0">
                <a:latin typeface="Letter-join No-Lead 40" panose="02000503000000020003" pitchFamily="50" charset="0"/>
              </a:rPr>
              <a:t>Please ensure that no jewellery other than a watch is worn on these days. Earrings must be either taken out or covered with tape brought from home)</a:t>
            </a:r>
          </a:p>
          <a:p>
            <a:r>
              <a:rPr lang="en-GB" sz="1000" dirty="0">
                <a:latin typeface="Letter-join No-Lead 40" panose="02000503000000020003" pitchFamily="50" charset="0"/>
              </a:rPr>
              <a:t>Swimming will be on Tuesday afternoons (Dates to be confirmed)</a:t>
            </a:r>
          </a:p>
          <a:p>
            <a:endParaRPr lang="en-GB" sz="1000" dirty="0">
              <a:latin typeface="Letter-join No-Lead 40" panose="02000503000000020003" pitchFamily="50" charset="0"/>
            </a:endParaRPr>
          </a:p>
          <a:p>
            <a:r>
              <a:rPr lang="en-GB" sz="1000" b="1" dirty="0">
                <a:latin typeface="Letter-join No-Lead 40" panose="02000503000000020003" pitchFamily="50" charset="0"/>
              </a:rPr>
              <a:t>Forest School:</a:t>
            </a:r>
          </a:p>
          <a:p>
            <a:r>
              <a:rPr lang="en-GB" sz="1000" dirty="0">
                <a:latin typeface="Letter-join No-Lead 40" panose="02000503000000020003" pitchFamily="50" charset="0"/>
              </a:rPr>
              <a:t>Forest School will be on Monday afternoons (Dates to follow) Please ensure your child has suitable clothing </a:t>
            </a:r>
          </a:p>
          <a:p>
            <a:endParaRPr lang="en-GB" sz="1000" dirty="0">
              <a:latin typeface="Letter-join No-Lead 40" panose="02000503000000020003" pitchFamily="50" charset="0"/>
            </a:endParaRPr>
          </a:p>
          <a:p>
            <a:r>
              <a:rPr lang="en-GB" sz="1000" b="1" dirty="0">
                <a:latin typeface="Letter-join No-Lead 40" panose="02000503000000020003" pitchFamily="50" charset="0"/>
              </a:rPr>
              <a:t>Water</a:t>
            </a:r>
          </a:p>
          <a:p>
            <a:r>
              <a:rPr lang="en-GB" sz="1000" dirty="0">
                <a:solidFill>
                  <a:srgbClr val="000000"/>
                </a:solidFill>
                <a:effectLst/>
                <a:latin typeface="Letter-join No-Lead 40" panose="02000503000000020003" pitchFamily="50" charset="0"/>
                <a:ea typeface="Calibri" panose="020F0502020204030204" pitchFamily="34" charset="0"/>
                <a:cs typeface="Comic Sans MS" panose="030F0702030302020204" pitchFamily="66" charset="0"/>
              </a:rPr>
              <a:t>Please send your child to school with a water bottle to keep in the classroom. This will need to be taken home and washed regularly. This will help your child stray hydrated and more able to focus throughout the school day.</a:t>
            </a:r>
          </a:p>
          <a:p>
            <a:endParaRPr lang="en-GB" sz="1000" b="1" dirty="0">
              <a:latin typeface="Letter-join No-Lead 40" panose="02000503000000020003" pitchFamily="50" charset="0"/>
            </a:endParaRPr>
          </a:p>
          <a:p>
            <a:r>
              <a:rPr lang="en-GB" sz="1000" b="1" dirty="0">
                <a:effectLst/>
                <a:latin typeface="Letter-join No-Lead 40" panose="02000503000000020003" pitchFamily="50" charset="0"/>
                <a:ea typeface="Calibri" panose="020F0502020204030204" pitchFamily="34" charset="0"/>
                <a:cs typeface="Calibri" panose="020F0502020204030204" pitchFamily="34" charset="0"/>
              </a:rPr>
              <a:t>Labelling</a:t>
            </a:r>
            <a:endParaRPr lang="en-GB" sz="1000" dirty="0">
              <a:effectLst/>
              <a:latin typeface="Letter-join No-Lead 40" panose="02000503000000020003" pitchFamily="50" charset="0"/>
              <a:ea typeface="Calibri" panose="020F0502020204030204" pitchFamily="34" charset="0"/>
              <a:cs typeface="Times New Roman" panose="02020603050405020304" pitchFamily="18" charset="0"/>
            </a:endParaRPr>
          </a:p>
          <a:p>
            <a:r>
              <a:rPr lang="en-GB" sz="1000" dirty="0">
                <a:effectLst/>
                <a:latin typeface="Letter-join No-Lead 40" panose="02000503000000020003" pitchFamily="50" charset="0"/>
                <a:ea typeface="Calibri" panose="020F0502020204030204" pitchFamily="34" charset="0"/>
                <a:cs typeface="Calibri" panose="020F0502020204030204" pitchFamily="34" charset="0"/>
              </a:rPr>
              <a:t>Please ensure that all belongings are clearly labelled with your child’s full name so they can be easily returned. </a:t>
            </a:r>
            <a:endParaRPr lang="en-GB" sz="1000" dirty="0">
              <a:effectLst/>
              <a:latin typeface="Letter-join No-Lead 40" panose="02000503000000020003" pitchFamily="50" charset="0"/>
              <a:ea typeface="Calibri" panose="020F0502020204030204" pitchFamily="34" charset="0"/>
              <a:cs typeface="Times New Roman" panose="02020603050405020304" pitchFamily="18" charset="0"/>
            </a:endParaRPr>
          </a:p>
        </p:txBody>
      </p:sp>
      <p:sp>
        <p:nvSpPr>
          <p:cNvPr id="23" name="TextBox 22">
            <a:extLst>
              <a:ext uri="{FF2B5EF4-FFF2-40B4-BE49-F238E27FC236}">
                <a16:creationId xmlns:a16="http://schemas.microsoft.com/office/drawing/2014/main" id="{361E616A-C799-3C58-B8E5-34761CCF3AA0}"/>
              </a:ext>
            </a:extLst>
          </p:cNvPr>
          <p:cNvSpPr txBox="1"/>
          <p:nvPr/>
        </p:nvSpPr>
        <p:spPr>
          <a:xfrm>
            <a:off x="111288" y="4826076"/>
            <a:ext cx="7381712" cy="1169551"/>
          </a:xfrm>
          <a:prstGeom prst="rect">
            <a:avLst/>
          </a:prstGeom>
          <a:noFill/>
        </p:spPr>
        <p:txBody>
          <a:bodyPr wrap="square" rtlCol="0">
            <a:spAutoFit/>
          </a:bodyPr>
          <a:lstStyle/>
          <a:p>
            <a:pPr algn="just"/>
            <a:r>
              <a:rPr lang="en-GB" sz="1000" dirty="0">
                <a:latin typeface="Letter-join No-Lead 40" panose="02000503000000020003" pitchFamily="50" charset="0"/>
                <a:cs typeface="Calibri"/>
              </a:rPr>
              <a:t>Each term the children will be given a ‘Homework Menu’ in which the children can choose what they would like to do based on their topic, this is due every fortnight.</a:t>
            </a:r>
          </a:p>
          <a:p>
            <a:pPr algn="just"/>
            <a:r>
              <a:rPr lang="en-GB" sz="1000" dirty="0">
                <a:latin typeface="Letter-join No-Lead 40" panose="02000503000000020003" pitchFamily="50" charset="0"/>
                <a:cs typeface="Calibri"/>
              </a:rPr>
              <a:t>The children are also expected to read daily and will be bringing home reading books next week. </a:t>
            </a:r>
          </a:p>
          <a:p>
            <a:pPr algn="just"/>
            <a:r>
              <a:rPr lang="en-GB" sz="1000" dirty="0">
                <a:latin typeface="Letter-join No-Lead 40" panose="02000503000000020003" pitchFamily="50" charset="0"/>
                <a:cs typeface="Calibri"/>
              </a:rPr>
              <a:t>In addition Y4 will have times tables to learn each week.</a:t>
            </a:r>
          </a:p>
          <a:p>
            <a:pPr algn="just"/>
            <a:r>
              <a:rPr lang="en-GB" sz="1000" dirty="0">
                <a:latin typeface="Letter-join No-Lead 40" panose="02000503000000020003" pitchFamily="50" charset="0"/>
                <a:cs typeface="Calibri"/>
              </a:rPr>
              <a:t>Additional Homework</a:t>
            </a:r>
            <a:r>
              <a:rPr lang="en-GB" sz="1000" spc="405" dirty="0">
                <a:latin typeface="Letter-join No-Lead 40" panose="02000503000000020003" pitchFamily="50" charset="0"/>
                <a:cs typeface="Calibri"/>
              </a:rPr>
              <a:t> </a:t>
            </a:r>
            <a:r>
              <a:rPr lang="en-GB" sz="1000" dirty="0">
                <a:latin typeface="Letter-join No-Lead 40" panose="02000503000000020003" pitchFamily="50" charset="0"/>
                <a:cs typeface="Calibri"/>
              </a:rPr>
              <a:t>will</a:t>
            </a:r>
            <a:r>
              <a:rPr lang="en-GB" sz="1000" spc="390" dirty="0">
                <a:latin typeface="Letter-join No-Lead 40" panose="02000503000000020003" pitchFamily="50" charset="0"/>
                <a:cs typeface="Calibri"/>
              </a:rPr>
              <a:t> </a:t>
            </a:r>
            <a:r>
              <a:rPr lang="en-GB" sz="1000" dirty="0">
                <a:latin typeface="Letter-join No-Lead 40" panose="02000503000000020003" pitchFamily="50" charset="0"/>
                <a:cs typeface="Calibri"/>
              </a:rPr>
              <a:t>be</a:t>
            </a:r>
            <a:r>
              <a:rPr lang="en-GB" sz="1000" spc="390" dirty="0">
                <a:latin typeface="Letter-join No-Lead 40" panose="02000503000000020003" pitchFamily="50" charset="0"/>
                <a:cs typeface="Calibri"/>
              </a:rPr>
              <a:t> </a:t>
            </a:r>
            <a:r>
              <a:rPr lang="en-GB" sz="1000" dirty="0">
                <a:latin typeface="Letter-join No-Lead 40" panose="02000503000000020003" pitchFamily="50" charset="0"/>
                <a:cs typeface="Calibri"/>
              </a:rPr>
              <a:t>set</a:t>
            </a:r>
            <a:r>
              <a:rPr lang="en-GB" sz="1000" spc="395" dirty="0">
                <a:latin typeface="Letter-join No-Lead 40" panose="02000503000000020003" pitchFamily="50" charset="0"/>
                <a:cs typeface="Calibri"/>
              </a:rPr>
              <a:t> </a:t>
            </a:r>
            <a:r>
              <a:rPr lang="en-GB" sz="1000" dirty="0">
                <a:latin typeface="Letter-join No-Lead 40" panose="02000503000000020003" pitchFamily="50" charset="0"/>
                <a:cs typeface="Calibri"/>
              </a:rPr>
              <a:t>using</a:t>
            </a:r>
            <a:r>
              <a:rPr lang="en-GB" sz="1000" spc="245" dirty="0">
                <a:latin typeface="Letter-join No-Lead 40" panose="02000503000000020003" pitchFamily="50" charset="0"/>
                <a:cs typeface="Calibri"/>
              </a:rPr>
              <a:t> </a:t>
            </a:r>
            <a:r>
              <a:rPr lang="en-GB" sz="1000" dirty="0">
                <a:latin typeface="Letter-join No-Lead 40" panose="02000503000000020003" pitchFamily="50" charset="0"/>
                <a:cs typeface="Calibri"/>
              </a:rPr>
              <a:t>either Education City or</a:t>
            </a:r>
            <a:r>
              <a:rPr lang="en-GB" sz="1000" spc="250" dirty="0">
                <a:latin typeface="Letter-join No-Lead 40" panose="02000503000000020003" pitchFamily="50" charset="0"/>
                <a:cs typeface="Calibri"/>
              </a:rPr>
              <a:t> </a:t>
            </a:r>
            <a:r>
              <a:rPr lang="en-GB" sz="1000" dirty="0">
                <a:latin typeface="Letter-join No-Lead 40" panose="02000503000000020003" pitchFamily="50" charset="0"/>
                <a:cs typeface="Calibri"/>
              </a:rPr>
              <a:t>Purple</a:t>
            </a:r>
            <a:r>
              <a:rPr lang="en-GB" sz="1000" spc="245" dirty="0">
                <a:latin typeface="Letter-join No-Lead 40" panose="02000503000000020003" pitchFamily="50" charset="0"/>
                <a:cs typeface="Calibri"/>
              </a:rPr>
              <a:t> </a:t>
            </a:r>
            <a:r>
              <a:rPr lang="en-GB" sz="1000" dirty="0">
                <a:latin typeface="Letter-join No-Lead 40" panose="02000503000000020003" pitchFamily="50" charset="0"/>
                <a:cs typeface="Calibri"/>
              </a:rPr>
              <a:t>Mash.</a:t>
            </a:r>
            <a:r>
              <a:rPr lang="en-GB" sz="1000" spc="155" dirty="0">
                <a:latin typeface="Letter-join No-Lead 40" panose="02000503000000020003" pitchFamily="50" charset="0"/>
                <a:cs typeface="Calibri"/>
              </a:rPr>
              <a:t> </a:t>
            </a:r>
            <a:r>
              <a:rPr lang="en-GB" sz="1000" dirty="0">
                <a:latin typeface="Letter-join No-Lead 40" panose="02000503000000020003" pitchFamily="50" charset="0"/>
                <a:cs typeface="Calibri"/>
              </a:rPr>
              <a:t>You</a:t>
            </a:r>
            <a:r>
              <a:rPr lang="en-GB" sz="1000" spc="155" dirty="0">
                <a:latin typeface="Letter-join No-Lead 40" panose="02000503000000020003" pitchFamily="50" charset="0"/>
                <a:cs typeface="Calibri"/>
              </a:rPr>
              <a:t> </a:t>
            </a:r>
            <a:r>
              <a:rPr lang="en-GB" sz="1000" dirty="0">
                <a:latin typeface="Letter-join No-Lead 40" panose="02000503000000020003" pitchFamily="50" charset="0"/>
                <a:cs typeface="Calibri"/>
              </a:rPr>
              <a:t>will</a:t>
            </a:r>
            <a:r>
              <a:rPr lang="en-GB" sz="1000" spc="150" dirty="0">
                <a:latin typeface="Letter-join No-Lead 40" panose="02000503000000020003" pitchFamily="50" charset="0"/>
                <a:cs typeface="Calibri"/>
              </a:rPr>
              <a:t> </a:t>
            </a:r>
            <a:r>
              <a:rPr lang="en-GB" sz="1000" dirty="0">
                <a:latin typeface="Letter-join No-Lead 40" panose="02000503000000020003" pitchFamily="50" charset="0"/>
                <a:cs typeface="Calibri"/>
              </a:rPr>
              <a:t>be</a:t>
            </a:r>
            <a:r>
              <a:rPr lang="en-GB" sz="1000" spc="150" dirty="0">
                <a:latin typeface="Letter-join No-Lead 40" panose="02000503000000020003" pitchFamily="50" charset="0"/>
                <a:cs typeface="Calibri"/>
              </a:rPr>
              <a:t> </a:t>
            </a:r>
            <a:r>
              <a:rPr lang="en-GB" sz="1000" dirty="0">
                <a:latin typeface="Letter-join No-Lead 40" panose="02000503000000020003" pitchFamily="50" charset="0"/>
                <a:cs typeface="Calibri"/>
              </a:rPr>
              <a:t>able</a:t>
            </a:r>
            <a:r>
              <a:rPr lang="en-GB" sz="1000" spc="145" dirty="0">
                <a:latin typeface="Letter-join No-Lead 40" panose="02000503000000020003" pitchFamily="50" charset="0"/>
                <a:cs typeface="Calibri"/>
              </a:rPr>
              <a:t> </a:t>
            </a:r>
            <a:r>
              <a:rPr lang="en-GB" sz="1000" spc="-25" dirty="0">
                <a:latin typeface="Letter-join No-Lead 40" panose="02000503000000020003" pitchFamily="50" charset="0"/>
                <a:cs typeface="Calibri"/>
              </a:rPr>
              <a:t>to </a:t>
            </a:r>
            <a:r>
              <a:rPr lang="en-GB" sz="1000" dirty="0">
                <a:latin typeface="Letter-join No-Lead 40" panose="02000503000000020003" pitchFamily="50" charset="0"/>
                <a:cs typeface="Calibri"/>
              </a:rPr>
              <a:t>submit</a:t>
            </a:r>
            <a:r>
              <a:rPr lang="en-GB" sz="1000" spc="225" dirty="0">
                <a:latin typeface="Letter-join No-Lead 40" panose="02000503000000020003" pitchFamily="50" charset="0"/>
                <a:cs typeface="Calibri"/>
              </a:rPr>
              <a:t> </a:t>
            </a:r>
            <a:r>
              <a:rPr lang="en-GB" sz="1000" dirty="0">
                <a:latin typeface="Letter-join No-Lead 40" panose="02000503000000020003" pitchFamily="50" charset="0"/>
                <a:cs typeface="Calibri"/>
              </a:rPr>
              <a:t>these</a:t>
            </a:r>
            <a:r>
              <a:rPr lang="en-GB" sz="1000" spc="220" dirty="0">
                <a:latin typeface="Letter-join No-Lead 40" panose="02000503000000020003" pitchFamily="50" charset="0"/>
                <a:cs typeface="Calibri"/>
              </a:rPr>
              <a:t> </a:t>
            </a:r>
            <a:r>
              <a:rPr lang="en-GB" sz="1000" dirty="0">
                <a:latin typeface="Letter-join No-Lead 40" panose="02000503000000020003" pitchFamily="50" charset="0"/>
                <a:cs typeface="Calibri"/>
              </a:rPr>
              <a:t>online,</a:t>
            </a:r>
            <a:r>
              <a:rPr lang="en-GB" sz="1000" spc="225" dirty="0">
                <a:latin typeface="Letter-join No-Lead 40" panose="02000503000000020003" pitchFamily="50" charset="0"/>
                <a:cs typeface="Calibri"/>
              </a:rPr>
              <a:t> </a:t>
            </a:r>
            <a:r>
              <a:rPr lang="en-GB" sz="1000" dirty="0">
                <a:latin typeface="Letter-join No-Lead 40" panose="02000503000000020003" pitchFamily="50" charset="0"/>
                <a:cs typeface="Calibri"/>
              </a:rPr>
              <a:t>Your child</a:t>
            </a:r>
            <a:r>
              <a:rPr lang="en-GB" sz="1000" spc="330" dirty="0">
                <a:latin typeface="Letter-join No-Lead 40" panose="02000503000000020003" pitchFamily="50" charset="0"/>
                <a:cs typeface="Calibri"/>
              </a:rPr>
              <a:t> </a:t>
            </a:r>
            <a:r>
              <a:rPr lang="en-GB" sz="1000" spc="-20" dirty="0">
                <a:latin typeface="Letter-join No-Lead 40" panose="02000503000000020003" pitchFamily="50" charset="0"/>
                <a:cs typeface="Calibri"/>
              </a:rPr>
              <a:t>won’t </a:t>
            </a:r>
            <a:r>
              <a:rPr lang="en-GB" sz="1000" dirty="0">
                <a:latin typeface="Letter-join No-Lead 40" panose="02000503000000020003" pitchFamily="50" charset="0"/>
                <a:cs typeface="Calibri"/>
              </a:rPr>
              <a:t>have</a:t>
            </a:r>
            <a:r>
              <a:rPr lang="en-GB" sz="1000" spc="-25" dirty="0">
                <a:latin typeface="Letter-join No-Lead 40" panose="02000503000000020003" pitchFamily="50" charset="0"/>
                <a:cs typeface="Calibri"/>
              </a:rPr>
              <a:t> </a:t>
            </a:r>
            <a:r>
              <a:rPr lang="en-GB" sz="1000" dirty="0">
                <a:latin typeface="Letter-join No-Lead 40" panose="02000503000000020003" pitchFamily="50" charset="0"/>
                <a:cs typeface="Calibri"/>
              </a:rPr>
              <a:t>a</a:t>
            </a:r>
            <a:r>
              <a:rPr lang="en-GB" sz="1000" spc="-20" dirty="0">
                <a:latin typeface="Letter-join No-Lead 40" panose="02000503000000020003" pitchFamily="50" charset="0"/>
                <a:cs typeface="Calibri"/>
              </a:rPr>
              <a:t> </a:t>
            </a:r>
            <a:r>
              <a:rPr lang="en-GB" sz="1000" dirty="0">
                <a:latin typeface="Letter-join No-Lead 40" panose="02000503000000020003" pitchFamily="50" charset="0"/>
                <a:cs typeface="Calibri"/>
              </a:rPr>
              <a:t>homework</a:t>
            </a:r>
            <a:r>
              <a:rPr lang="en-GB" sz="1000" spc="-20" dirty="0">
                <a:latin typeface="Letter-join No-Lead 40" panose="02000503000000020003" pitchFamily="50" charset="0"/>
                <a:cs typeface="Calibri"/>
              </a:rPr>
              <a:t> </a:t>
            </a:r>
            <a:r>
              <a:rPr lang="en-GB" sz="1000" dirty="0">
                <a:latin typeface="Letter-join No-Lead 40" panose="02000503000000020003" pitchFamily="50" charset="0"/>
                <a:cs typeface="Calibri"/>
              </a:rPr>
              <a:t>book</a:t>
            </a:r>
            <a:r>
              <a:rPr lang="en-GB" sz="1000" spc="-20" dirty="0">
                <a:latin typeface="Letter-join No-Lead 40" panose="02000503000000020003" pitchFamily="50" charset="0"/>
                <a:cs typeface="Calibri"/>
              </a:rPr>
              <a:t> </a:t>
            </a:r>
            <a:r>
              <a:rPr lang="en-GB" sz="1000" dirty="0">
                <a:latin typeface="Letter-join No-Lead 40" panose="02000503000000020003" pitchFamily="50" charset="0"/>
                <a:cs typeface="Calibri"/>
              </a:rPr>
              <a:t>this</a:t>
            </a:r>
            <a:r>
              <a:rPr lang="en-GB" sz="1000" spc="-30" dirty="0">
                <a:latin typeface="Letter-join No-Lead 40" panose="02000503000000020003" pitchFamily="50" charset="0"/>
                <a:cs typeface="Calibri"/>
              </a:rPr>
              <a:t> </a:t>
            </a:r>
            <a:r>
              <a:rPr lang="en-GB" sz="1000" spc="-10" dirty="0">
                <a:latin typeface="Letter-join No-Lead 40" panose="02000503000000020003" pitchFamily="50" charset="0"/>
                <a:cs typeface="Calibri"/>
              </a:rPr>
              <a:t>year.</a:t>
            </a:r>
          </a:p>
          <a:p>
            <a:pPr algn="just"/>
            <a:r>
              <a:rPr lang="en-GB" sz="1000" spc="-10" dirty="0">
                <a:latin typeface="Letter-join No-Lead 40" panose="02000503000000020003" pitchFamily="50" charset="0"/>
                <a:cs typeface="Calibri"/>
              </a:rPr>
              <a:t>Homework will be set on Fridays to be handed in the following Friday (Homework can always be handed in earlier)</a:t>
            </a:r>
            <a:endParaRPr lang="en-GB" sz="1000" dirty="0">
              <a:latin typeface="Letter-join No-Lead 40" panose="02000503000000020003" pitchFamily="50" charset="0"/>
              <a:cs typeface="Calibri"/>
            </a:endParaRPr>
          </a:p>
        </p:txBody>
      </p:sp>
      <p:sp>
        <p:nvSpPr>
          <p:cNvPr id="2" name="TextBox 1">
            <a:extLst>
              <a:ext uri="{FF2B5EF4-FFF2-40B4-BE49-F238E27FC236}">
                <a16:creationId xmlns:a16="http://schemas.microsoft.com/office/drawing/2014/main" id="{596FB83C-7839-97A8-A3F9-82341C79F114}"/>
              </a:ext>
            </a:extLst>
          </p:cNvPr>
          <p:cNvSpPr txBox="1"/>
          <p:nvPr/>
        </p:nvSpPr>
        <p:spPr>
          <a:xfrm>
            <a:off x="17464" y="6345167"/>
            <a:ext cx="2062161" cy="430887"/>
          </a:xfrm>
          <a:prstGeom prst="rect">
            <a:avLst/>
          </a:prstGeom>
          <a:noFill/>
        </p:spPr>
        <p:txBody>
          <a:bodyPr wrap="square" rtlCol="0">
            <a:spAutoFit/>
          </a:bodyPr>
          <a:lstStyle/>
          <a:p>
            <a:pPr algn="ctr"/>
            <a:r>
              <a:rPr lang="en-GB" sz="2200" b="1" dirty="0">
                <a:solidFill>
                  <a:schemeClr val="bg1"/>
                </a:solidFill>
                <a:latin typeface="+mj-lt"/>
              </a:rPr>
              <a:t>Homework</a:t>
            </a:r>
          </a:p>
        </p:txBody>
      </p:sp>
      <p:sp>
        <p:nvSpPr>
          <p:cNvPr id="5" name="object 8">
            <a:extLst>
              <a:ext uri="{FF2B5EF4-FFF2-40B4-BE49-F238E27FC236}">
                <a16:creationId xmlns:a16="http://schemas.microsoft.com/office/drawing/2014/main" id="{5BA5130C-C1C5-7997-686F-88A4FFD80803}"/>
              </a:ext>
            </a:extLst>
          </p:cNvPr>
          <p:cNvSpPr/>
          <p:nvPr/>
        </p:nvSpPr>
        <p:spPr>
          <a:xfrm>
            <a:off x="227011" y="6039226"/>
            <a:ext cx="2076450" cy="352425"/>
          </a:xfrm>
          <a:custGeom>
            <a:avLst/>
            <a:gdLst/>
            <a:ahLst/>
            <a:cxnLst/>
            <a:rect l="l" t="t" r="r" b="b"/>
            <a:pathLst>
              <a:path w="2076450" h="352425">
                <a:moveTo>
                  <a:pt x="2076450" y="0"/>
                </a:moveTo>
                <a:lnTo>
                  <a:pt x="0" y="0"/>
                </a:lnTo>
                <a:lnTo>
                  <a:pt x="0" y="352425"/>
                </a:lnTo>
                <a:lnTo>
                  <a:pt x="2076450" y="352425"/>
                </a:lnTo>
                <a:lnTo>
                  <a:pt x="2076450" y="0"/>
                </a:lnTo>
                <a:close/>
              </a:path>
            </a:pathLst>
          </a:custGeom>
          <a:solidFill>
            <a:srgbClr val="FF0000"/>
          </a:solidFill>
        </p:spPr>
        <p:txBody>
          <a:bodyPr wrap="square" lIns="0" tIns="0" rIns="0" bIns="0" rtlCol="0"/>
          <a:lstStyle/>
          <a:p>
            <a:endParaRPr/>
          </a:p>
        </p:txBody>
      </p:sp>
      <p:sp>
        <p:nvSpPr>
          <p:cNvPr id="6" name="TextBox 5">
            <a:extLst>
              <a:ext uri="{FF2B5EF4-FFF2-40B4-BE49-F238E27FC236}">
                <a16:creationId xmlns:a16="http://schemas.microsoft.com/office/drawing/2014/main" id="{44945D3B-C989-F804-1388-85863C87FC60}"/>
              </a:ext>
            </a:extLst>
          </p:cNvPr>
          <p:cNvSpPr txBox="1"/>
          <p:nvPr/>
        </p:nvSpPr>
        <p:spPr>
          <a:xfrm>
            <a:off x="241300" y="5994285"/>
            <a:ext cx="2062161" cy="430887"/>
          </a:xfrm>
          <a:prstGeom prst="rect">
            <a:avLst/>
          </a:prstGeom>
          <a:noFill/>
        </p:spPr>
        <p:txBody>
          <a:bodyPr wrap="square" rtlCol="0">
            <a:spAutoFit/>
          </a:bodyPr>
          <a:lstStyle/>
          <a:p>
            <a:pPr algn="ctr"/>
            <a:r>
              <a:rPr lang="en-GB" sz="2200" b="1" dirty="0">
                <a:solidFill>
                  <a:schemeClr val="bg1"/>
                </a:solidFill>
                <a:latin typeface="+mj-lt"/>
              </a:rPr>
              <a:t>Y4 Campout</a:t>
            </a:r>
          </a:p>
        </p:txBody>
      </p:sp>
      <p:sp>
        <p:nvSpPr>
          <p:cNvPr id="15" name="TextBox 14">
            <a:extLst>
              <a:ext uri="{FF2B5EF4-FFF2-40B4-BE49-F238E27FC236}">
                <a16:creationId xmlns:a16="http://schemas.microsoft.com/office/drawing/2014/main" id="{3CF3E894-B9F5-13B2-BC34-F0DE0EC2A3B1}"/>
              </a:ext>
            </a:extLst>
          </p:cNvPr>
          <p:cNvSpPr txBox="1"/>
          <p:nvPr/>
        </p:nvSpPr>
        <p:spPr>
          <a:xfrm>
            <a:off x="143038" y="6435250"/>
            <a:ext cx="7381712" cy="707886"/>
          </a:xfrm>
          <a:prstGeom prst="rect">
            <a:avLst/>
          </a:prstGeom>
          <a:noFill/>
        </p:spPr>
        <p:txBody>
          <a:bodyPr wrap="square" rtlCol="0">
            <a:spAutoFit/>
          </a:bodyPr>
          <a:lstStyle/>
          <a:p>
            <a:pPr algn="just"/>
            <a:r>
              <a:rPr lang="en-GB" sz="1000" dirty="0">
                <a:latin typeface="Letter-join No-Lead 40" panose="02000503000000020003" pitchFamily="50" charset="0"/>
                <a:cs typeface="Calibri"/>
              </a:rPr>
              <a:t>Y4 Campout will take place on Wednesday 22</a:t>
            </a:r>
            <a:r>
              <a:rPr lang="en-GB" sz="1000" baseline="30000" dirty="0">
                <a:latin typeface="Letter-join No-Lead 40" panose="02000503000000020003" pitchFamily="50" charset="0"/>
                <a:cs typeface="Calibri"/>
              </a:rPr>
              <a:t>nd</a:t>
            </a:r>
            <a:r>
              <a:rPr lang="en-GB" sz="1000" dirty="0">
                <a:latin typeface="Letter-join No-Lead 40" panose="02000503000000020003" pitchFamily="50" charset="0"/>
                <a:cs typeface="Calibri"/>
              </a:rPr>
              <a:t> May – Friday 24</a:t>
            </a:r>
            <a:r>
              <a:rPr lang="en-GB" sz="1000" baseline="30000" dirty="0">
                <a:latin typeface="Letter-join No-Lead 40" panose="02000503000000020003" pitchFamily="50" charset="0"/>
                <a:cs typeface="Calibri"/>
              </a:rPr>
              <a:t>th</a:t>
            </a:r>
            <a:r>
              <a:rPr lang="en-GB" sz="1000" dirty="0">
                <a:latin typeface="Letter-join No-Lead 40" panose="02000503000000020003" pitchFamily="50" charset="0"/>
                <a:cs typeface="Calibri"/>
              </a:rPr>
              <a:t> May 2024</a:t>
            </a:r>
          </a:p>
          <a:p>
            <a:pPr algn="just"/>
            <a:r>
              <a:rPr lang="en-GB" sz="1000" dirty="0">
                <a:latin typeface="Letter-join No-Lead 40" panose="02000503000000020003" pitchFamily="50" charset="0"/>
                <a:cs typeface="Calibri"/>
              </a:rPr>
              <a:t>This will take place on the school field. This reduces costs and provides reassurance to those children feeling anxious about being away from home for the first time </a:t>
            </a:r>
          </a:p>
          <a:p>
            <a:pPr algn="just"/>
            <a:r>
              <a:rPr lang="en-GB" sz="1000" dirty="0">
                <a:latin typeface="Letter-join No-Lead 40" panose="02000503000000020003" pitchFamily="50" charset="0"/>
                <a:cs typeface="Calibri"/>
              </a:rPr>
              <a:t>Further details including kit lists and payment information will be sent out in due course.</a:t>
            </a:r>
          </a:p>
        </p:txBody>
      </p:sp>
    </p:spTree>
    <p:extLst>
      <p:ext uri="{BB962C8B-B14F-4D97-AF65-F5344CB8AC3E}">
        <p14:creationId xmlns:p14="http://schemas.microsoft.com/office/powerpoint/2010/main" val="1919017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012B635-45C4-9613-DC08-47404F522571}"/>
              </a:ext>
            </a:extLst>
          </p:cNvPr>
          <p:cNvSpPr txBox="1"/>
          <p:nvPr/>
        </p:nvSpPr>
        <p:spPr>
          <a:xfrm>
            <a:off x="393700" y="1952625"/>
            <a:ext cx="9982200" cy="5016758"/>
          </a:xfrm>
          <a:prstGeom prst="rect">
            <a:avLst/>
          </a:prstGeom>
          <a:noFill/>
        </p:spPr>
        <p:txBody>
          <a:bodyPr wrap="square">
            <a:spAutoFit/>
          </a:bodyPr>
          <a:lstStyle/>
          <a:p>
            <a:pPr marL="342900" lvl="0" indent="-342900">
              <a:buFont typeface="Symbol" panose="05050102010706020507" pitchFamily="18" charset="2"/>
              <a:buChar char=""/>
            </a:pPr>
            <a:r>
              <a:rPr lang="en-GB" sz="1600" dirty="0">
                <a:solidFill>
                  <a:srgbClr val="000000"/>
                </a:solidFill>
                <a:effectLst/>
                <a:latin typeface="Letter-join No-Lead 40" panose="02000503000000020003" pitchFamily="50" charset="0"/>
                <a:ea typeface="Calibri" panose="020F0502020204030204" pitchFamily="34" charset="0"/>
                <a:cs typeface="Comic Sans MS" panose="030F0702030302020204" pitchFamily="66" charset="0"/>
              </a:rPr>
              <a:t>Encourage your child to read every day (10-20 minutes would be ideal). </a:t>
            </a:r>
          </a:p>
          <a:p>
            <a:pPr marL="342900" lvl="0" indent="-342900">
              <a:buFont typeface="Symbol" panose="05050102010706020507" pitchFamily="18" charset="2"/>
              <a:buChar char=""/>
            </a:pPr>
            <a:r>
              <a:rPr lang="en-GB" sz="1600" dirty="0">
                <a:solidFill>
                  <a:srgbClr val="000000"/>
                </a:solidFill>
                <a:effectLst/>
                <a:latin typeface="Letter-join No-Lead 40" panose="02000503000000020003" pitchFamily="50" charset="0"/>
                <a:ea typeface="Calibri" panose="020F0502020204030204" pitchFamily="34" charset="0"/>
                <a:cs typeface="Comic Sans MS" panose="030F0702030302020204" pitchFamily="66" charset="0"/>
              </a:rPr>
              <a:t>Even if your child is already a fluent reader, you can still support him/her by exploring their understanding of what they have read e.g. Describe what has happened so far. How does character ‘A’ feel, what do you think he/she will do next, why? </a:t>
            </a:r>
          </a:p>
          <a:p>
            <a:pPr marL="342900" lvl="0" indent="-342900">
              <a:buFont typeface="Symbol" panose="05050102010706020507" pitchFamily="18" charset="2"/>
              <a:buChar char=""/>
            </a:pPr>
            <a:r>
              <a:rPr lang="en-GB" sz="1600" dirty="0">
                <a:solidFill>
                  <a:srgbClr val="000000"/>
                </a:solidFill>
                <a:effectLst/>
                <a:latin typeface="Letter-join No-Lead 40" panose="02000503000000020003" pitchFamily="50" charset="0"/>
                <a:ea typeface="Calibri" panose="020F0502020204030204" pitchFamily="34" charset="0"/>
                <a:cs typeface="Comic Sans MS" panose="030F0702030302020204" pitchFamily="66" charset="0"/>
              </a:rPr>
              <a:t>Practise their times tables, every day! They are expected to know all tables up to 12 x 12 by the end of Year 4. </a:t>
            </a:r>
          </a:p>
          <a:p>
            <a:pPr marL="342900" lvl="0" indent="-342900">
              <a:buFont typeface="Symbol" panose="05050102010706020507" pitchFamily="18" charset="2"/>
              <a:buChar char=""/>
            </a:pPr>
            <a:r>
              <a:rPr lang="en-GB" sz="1600" dirty="0">
                <a:solidFill>
                  <a:srgbClr val="000000"/>
                </a:solidFill>
                <a:effectLst/>
                <a:latin typeface="Letter-join No-Lead 40" panose="02000503000000020003" pitchFamily="50" charset="0"/>
                <a:ea typeface="Calibri" panose="020F0502020204030204" pitchFamily="34" charset="0"/>
                <a:cs typeface="Comic Sans MS" panose="030F0702030302020204" pitchFamily="66" charset="0"/>
              </a:rPr>
              <a:t>Encourage your child to pay for things at shops, working out the expected change. </a:t>
            </a:r>
          </a:p>
          <a:p>
            <a:pPr marL="342900" lvl="0" indent="-342900">
              <a:buFont typeface="Symbol" panose="05050102010706020507" pitchFamily="18" charset="2"/>
              <a:buChar char=""/>
            </a:pPr>
            <a:r>
              <a:rPr lang="en-GB" sz="1600" dirty="0">
                <a:solidFill>
                  <a:srgbClr val="000000"/>
                </a:solidFill>
                <a:effectLst/>
                <a:latin typeface="Letter-join No-Lead 40" panose="02000503000000020003" pitchFamily="50" charset="0"/>
                <a:ea typeface="Calibri" panose="020F0502020204030204" pitchFamily="34" charset="0"/>
                <a:cs typeface="Comic Sans MS" panose="030F0702030302020204" pitchFamily="66" charset="0"/>
              </a:rPr>
              <a:t>Practise telling the time, both digital and analogue. E.g. If I pick you up at 6 o’clock how long will you have at the swimming pool? </a:t>
            </a:r>
          </a:p>
          <a:p>
            <a:pPr marL="342900" lvl="0" indent="-342900">
              <a:buFont typeface="Symbol" panose="05050102010706020507" pitchFamily="18" charset="2"/>
              <a:buChar char=""/>
            </a:pPr>
            <a:r>
              <a:rPr lang="en-GB" sz="1600" dirty="0">
                <a:solidFill>
                  <a:srgbClr val="000000"/>
                </a:solidFill>
                <a:effectLst/>
                <a:latin typeface="Letter-join No-Lead 40" panose="02000503000000020003" pitchFamily="50" charset="0"/>
                <a:ea typeface="Calibri" panose="020F0502020204030204" pitchFamily="34" charset="0"/>
                <a:cs typeface="Comic Sans MS" panose="030F0702030302020204" pitchFamily="66" charset="0"/>
              </a:rPr>
              <a:t>Encourage children to look at tables and charts to figure out how they work e.g. train timetables, television schedules. </a:t>
            </a:r>
          </a:p>
          <a:p>
            <a:pPr marL="342900" lvl="0" indent="-342900">
              <a:buFont typeface="Symbol" panose="05050102010706020507" pitchFamily="18" charset="2"/>
              <a:buChar char=""/>
            </a:pPr>
            <a:r>
              <a:rPr lang="en-GB" sz="1600" dirty="0">
                <a:solidFill>
                  <a:srgbClr val="000000"/>
                </a:solidFill>
                <a:effectLst/>
                <a:latin typeface="Letter-join No-Lead 40" panose="02000503000000020003" pitchFamily="50" charset="0"/>
                <a:ea typeface="Calibri" panose="020F0502020204030204" pitchFamily="34" charset="0"/>
                <a:cs typeface="Comic Sans MS" panose="030F0702030302020204" pitchFamily="66" charset="0"/>
              </a:rPr>
              <a:t>Ask your child about their school topics and how their knowledge is progressing. What experience do you have in these areas amongst your family and friends? </a:t>
            </a:r>
          </a:p>
          <a:p>
            <a:pPr marL="342900" lvl="0" indent="-342900">
              <a:buFont typeface="Symbol" panose="05050102010706020507" pitchFamily="18" charset="2"/>
              <a:buChar char=""/>
            </a:pPr>
            <a:r>
              <a:rPr lang="en-GB" sz="1600" dirty="0">
                <a:solidFill>
                  <a:srgbClr val="000000"/>
                </a:solidFill>
                <a:effectLst/>
                <a:latin typeface="Letter-join No-Lead 40" panose="02000503000000020003" pitchFamily="50" charset="0"/>
                <a:ea typeface="Calibri" panose="020F0502020204030204" pitchFamily="34" charset="0"/>
                <a:cs typeface="Comic Sans MS" panose="030F0702030302020204" pitchFamily="66" charset="0"/>
              </a:rPr>
              <a:t>Take an interest in their homework; make sure they hand it in on time. If your child has not understood what they need to do and you are unsure how best to explain, get them to ask the teacher as soon as possible. </a:t>
            </a:r>
          </a:p>
          <a:p>
            <a:pPr marL="342900" lvl="0" indent="-342900">
              <a:buFont typeface="Symbol" panose="05050102010706020507" pitchFamily="18" charset="2"/>
              <a:buChar char=""/>
            </a:pPr>
            <a:r>
              <a:rPr lang="en-GB" sz="1600" dirty="0">
                <a:effectLst/>
                <a:latin typeface="Letter-join No-Lead 40" panose="02000503000000020003" pitchFamily="50" charset="0"/>
                <a:ea typeface="Calibri" panose="020F0502020204030204" pitchFamily="34" charset="0"/>
                <a:cs typeface="Calibri" panose="020F0502020204030204" pitchFamily="34" charset="0"/>
              </a:rPr>
              <a:t>Encourage your child to become more independent </a:t>
            </a:r>
            <a:r>
              <a:rPr lang="en-GB" sz="1600" dirty="0">
                <a:latin typeface="Letter-join No-Lead 40" panose="02000503000000020003" pitchFamily="50" charset="0"/>
                <a:ea typeface="Calibri" panose="020F0502020204030204" pitchFamily="34" charset="0"/>
                <a:cs typeface="Calibri" panose="020F0502020204030204" pitchFamily="34" charset="0"/>
              </a:rPr>
              <a:t>- </a:t>
            </a:r>
            <a:r>
              <a:rPr lang="en-GB" sz="1600" dirty="0">
                <a:effectLst/>
                <a:latin typeface="Letter-join No-Lead 40" panose="02000503000000020003" pitchFamily="50" charset="0"/>
                <a:ea typeface="Calibri" panose="020F0502020204030204" pitchFamily="34" charset="0"/>
                <a:cs typeface="Calibri" panose="020F0502020204030204" pitchFamily="34" charset="0"/>
              </a:rPr>
              <a:t>Help them to develop strategies for making sure they have everything they need at school rather than packing their bag for them!</a:t>
            </a:r>
            <a:endParaRPr lang="en-GB" sz="1600" dirty="0">
              <a:effectLst/>
              <a:latin typeface="Letter-join No-Lead 40" panose="02000503000000020003" pitchFamily="50"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sz="1600" dirty="0">
                <a:effectLst/>
                <a:latin typeface="Letter-join No-Lead 40" panose="02000503000000020003" pitchFamily="50" charset="0"/>
                <a:ea typeface="Calibri" panose="020F0502020204030204" pitchFamily="34" charset="0"/>
                <a:cs typeface="Calibri" panose="020F0502020204030204" pitchFamily="34" charset="0"/>
              </a:rPr>
              <a:t>Most importantly, spend time having ‘fun’ as a family. We love hearing about all the fun things your children get up to outside of the school environment!</a:t>
            </a:r>
            <a:endParaRPr lang="en-GB" sz="1600" dirty="0">
              <a:effectLst/>
              <a:latin typeface="Letter-join No-Lead 40" panose="02000503000000020003" pitchFamily="50" charset="0"/>
              <a:ea typeface="Calibri" panose="020F0502020204030204" pitchFamily="34" charset="0"/>
              <a:cs typeface="Times New Roman" panose="02020603050405020304" pitchFamily="18" charset="0"/>
            </a:endParaRPr>
          </a:p>
          <a:p>
            <a:r>
              <a:rPr lang="en-GB" sz="1600" dirty="0">
                <a:effectLst/>
                <a:latin typeface="Letter-join No-Lead 40" panose="02000503000000020003" pitchFamily="50" charset="0"/>
                <a:ea typeface="Calibri" panose="020F0502020204030204" pitchFamily="34" charset="0"/>
                <a:cs typeface="Calibri" panose="020F0502020204030204" pitchFamily="34" charset="0"/>
              </a:rPr>
              <a:t> </a:t>
            </a:r>
            <a:endParaRPr lang="en-GB" sz="1600" dirty="0">
              <a:effectLst/>
              <a:latin typeface="Letter-join No-Lead 40" panose="02000503000000020003" pitchFamily="50" charset="0"/>
              <a:ea typeface="Calibri" panose="020F0502020204030204" pitchFamily="34" charset="0"/>
              <a:cs typeface="Times New Roman" panose="02020603050405020304" pitchFamily="18" charset="0"/>
            </a:endParaRPr>
          </a:p>
          <a:p>
            <a:r>
              <a:rPr lang="en-GB" sz="1600" dirty="0">
                <a:effectLst/>
                <a:latin typeface="Letter-join No-Lead 40" panose="02000503000000020003" pitchFamily="50" charset="0"/>
                <a:ea typeface="Calibri" panose="020F0502020204030204" pitchFamily="34" charset="0"/>
                <a:cs typeface="Calibri" panose="020F0502020204030204" pitchFamily="34" charset="0"/>
              </a:rPr>
              <a:t>Thank you for your support with your child’s learning. Should you have any queries or concerns, please do not hesitate to contact </a:t>
            </a:r>
            <a:r>
              <a:rPr lang="en-GB" sz="1600" dirty="0">
                <a:latin typeface="Letter-join No-Lead 40" panose="02000503000000020003" pitchFamily="50" charset="0"/>
                <a:ea typeface="Calibri" panose="020F0502020204030204" pitchFamily="34" charset="0"/>
                <a:cs typeface="Calibri" panose="020F0502020204030204" pitchFamily="34" charset="0"/>
              </a:rPr>
              <a:t>us</a:t>
            </a:r>
            <a:r>
              <a:rPr lang="en-GB" sz="1600" dirty="0">
                <a:effectLst/>
                <a:latin typeface="Letter-join No-Lead 40" panose="02000503000000020003" pitchFamily="50" charset="0"/>
                <a:ea typeface="Calibri" panose="020F0502020204030204" pitchFamily="34" charset="0"/>
                <a:cs typeface="Calibri" panose="020F0502020204030204" pitchFamily="34" charset="0"/>
              </a:rPr>
              <a:t>.</a:t>
            </a:r>
            <a:endParaRPr lang="en-GB" sz="1600" dirty="0">
              <a:effectLst/>
              <a:latin typeface="Letter-join No-Lead 40" panose="02000503000000020003" pitchFamily="50"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CCA079D2-EC26-6A3F-9193-33F446808427}"/>
              </a:ext>
            </a:extLst>
          </p:cNvPr>
          <p:cNvSpPr txBox="1"/>
          <p:nvPr/>
        </p:nvSpPr>
        <p:spPr>
          <a:xfrm>
            <a:off x="2527300" y="504825"/>
            <a:ext cx="3124200" cy="430887"/>
          </a:xfrm>
          <a:prstGeom prst="rect">
            <a:avLst/>
          </a:prstGeom>
          <a:noFill/>
        </p:spPr>
        <p:txBody>
          <a:bodyPr wrap="square" rtlCol="0">
            <a:spAutoFit/>
          </a:bodyPr>
          <a:lstStyle/>
          <a:p>
            <a:pPr algn="ctr"/>
            <a:r>
              <a:rPr lang="en-GB" sz="2200" b="1" dirty="0">
                <a:solidFill>
                  <a:schemeClr val="bg1"/>
                </a:solidFill>
                <a:latin typeface="+mj-lt"/>
              </a:rPr>
              <a:t>Top Tips!</a:t>
            </a:r>
          </a:p>
        </p:txBody>
      </p:sp>
    </p:spTree>
    <p:extLst>
      <p:ext uri="{BB962C8B-B14F-4D97-AF65-F5344CB8AC3E}">
        <p14:creationId xmlns:p14="http://schemas.microsoft.com/office/powerpoint/2010/main" val="25102393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197</TotalTime>
  <Words>860</Words>
  <Application>Microsoft Office PowerPoint</Application>
  <PresentationFormat>Custom</PresentationFormat>
  <Paragraphs>68</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Calibri</vt:lpstr>
      <vt:lpstr>Letter-join No-Lead 40</vt:lpstr>
      <vt:lpstr>Symbol</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3 and 4!</dc:title>
  <dc:creator>SamThompson2018</dc:creator>
  <cp:lastModifiedBy>Ali Kershaw</cp:lastModifiedBy>
  <cp:revision>4</cp:revision>
  <dcterms:created xsi:type="dcterms:W3CDTF">2022-09-07T18:49:16Z</dcterms:created>
  <dcterms:modified xsi:type="dcterms:W3CDTF">2023-09-02T16:35:44Z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2020-09-02T00:00:00Z</vt:filetime>
  </property>
  <property fmtid="{D5CDD505-2E9C-101B-9397-08002B2CF9AE}" pid="3" name="Creator">
    <vt:lpwstr>Microsoft® Publisher 2016</vt:lpwstr>
  </property>
  <property fmtid="{D5CDD505-2E9C-101B-9397-08002B2CF9AE}" pid="4" name="LastSaved">
    <vt:filetime>2022-09-07T00:00:00Z</vt:filetime>
  </property>
  <property fmtid="{D5CDD505-2E9C-101B-9397-08002B2CF9AE}" pid="5" name="Producer">
    <vt:lpwstr>Microsoft® Publisher 2016</vt:lpwstr>
  </property>
</Properties>
</file>