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7" r:id="rId5"/>
    <p:sldId id="258" r:id="rId6"/>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E2AC00"/>
    <a:srgbClr val="FF3513"/>
    <a:srgbClr val="FF2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CCC5D3-199D-438D-8563-9BD3E04B05A4}" v="24" dt="2025-12-05T10:26:16.8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033" autoAdjust="0"/>
  </p:normalViewPr>
  <p:slideViewPr>
    <p:cSldViewPr snapToGrid="0">
      <p:cViewPr>
        <p:scale>
          <a:sx n="80" d="100"/>
          <a:sy n="80" d="100"/>
        </p:scale>
        <p:origin x="370" y="1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463CD2F6-7026-924B-9AF6-5B3A126C4969}" type="datetimeFigureOut">
              <a:rPr lang="en-GB" smtClean="0"/>
              <a:t>05/12/2025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5C45F1-D3F8-6646-9849-FCE213D321EA}" type="slidenum">
              <a:rPr lang="en-GB" smtClean="0"/>
              <a:t>‹#›</a:t>
            </a:fld>
            <a:endParaRPr lang="en-GB"/>
          </a:p>
        </p:txBody>
      </p:sp>
    </p:spTree>
    <p:extLst>
      <p:ext uri="{BB962C8B-B14F-4D97-AF65-F5344CB8AC3E}">
        <p14:creationId xmlns:p14="http://schemas.microsoft.com/office/powerpoint/2010/main" val="3652106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463CD2F6-7026-924B-9AF6-5B3A126C4969}" type="datetimeFigureOut">
              <a:rPr lang="en-GB" smtClean="0"/>
              <a:t>05/12/2025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5C45F1-D3F8-6646-9849-FCE213D321EA}" type="slidenum">
              <a:rPr lang="en-GB" smtClean="0"/>
              <a:t>‹#›</a:t>
            </a:fld>
            <a:endParaRPr lang="en-GB"/>
          </a:p>
        </p:txBody>
      </p:sp>
    </p:spTree>
    <p:extLst>
      <p:ext uri="{BB962C8B-B14F-4D97-AF65-F5344CB8AC3E}">
        <p14:creationId xmlns:p14="http://schemas.microsoft.com/office/powerpoint/2010/main" val="3337060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463CD2F6-7026-924B-9AF6-5B3A126C4969}" type="datetimeFigureOut">
              <a:rPr lang="en-GB" smtClean="0"/>
              <a:t>05/12/2025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5C45F1-D3F8-6646-9849-FCE213D321EA}" type="slidenum">
              <a:rPr lang="en-GB" smtClean="0"/>
              <a:t>‹#›</a:t>
            </a:fld>
            <a:endParaRPr lang="en-GB"/>
          </a:p>
        </p:txBody>
      </p:sp>
    </p:spTree>
    <p:extLst>
      <p:ext uri="{BB962C8B-B14F-4D97-AF65-F5344CB8AC3E}">
        <p14:creationId xmlns:p14="http://schemas.microsoft.com/office/powerpoint/2010/main" val="98026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463CD2F6-7026-924B-9AF6-5B3A126C4969}" type="datetimeFigureOut">
              <a:rPr lang="en-GB" smtClean="0"/>
              <a:t>05/12/2025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5C45F1-D3F8-6646-9849-FCE213D321EA}" type="slidenum">
              <a:rPr lang="en-GB" smtClean="0"/>
              <a:t>‹#›</a:t>
            </a:fld>
            <a:endParaRPr lang="en-GB"/>
          </a:p>
        </p:txBody>
      </p:sp>
    </p:spTree>
    <p:extLst>
      <p:ext uri="{BB962C8B-B14F-4D97-AF65-F5344CB8AC3E}">
        <p14:creationId xmlns:p14="http://schemas.microsoft.com/office/powerpoint/2010/main" val="1573321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63CD2F6-7026-924B-9AF6-5B3A126C4969}" type="datetimeFigureOut">
              <a:rPr lang="en-GB" smtClean="0"/>
              <a:t>05/12/2025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5C45F1-D3F8-6646-9849-FCE213D321EA}" type="slidenum">
              <a:rPr lang="en-GB" smtClean="0"/>
              <a:t>‹#›</a:t>
            </a:fld>
            <a:endParaRPr lang="en-GB"/>
          </a:p>
        </p:txBody>
      </p:sp>
    </p:spTree>
    <p:extLst>
      <p:ext uri="{BB962C8B-B14F-4D97-AF65-F5344CB8AC3E}">
        <p14:creationId xmlns:p14="http://schemas.microsoft.com/office/powerpoint/2010/main" val="36154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463CD2F6-7026-924B-9AF6-5B3A126C4969}" type="datetimeFigureOut">
              <a:rPr lang="en-GB" smtClean="0"/>
              <a:t>05/12/2025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5C45F1-D3F8-6646-9849-FCE213D321EA}" type="slidenum">
              <a:rPr lang="en-GB" smtClean="0"/>
              <a:t>‹#›</a:t>
            </a:fld>
            <a:endParaRPr lang="en-GB"/>
          </a:p>
        </p:txBody>
      </p:sp>
    </p:spTree>
    <p:extLst>
      <p:ext uri="{BB962C8B-B14F-4D97-AF65-F5344CB8AC3E}">
        <p14:creationId xmlns:p14="http://schemas.microsoft.com/office/powerpoint/2010/main" val="258651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GB"/>
              <a:t>Click to edit Master title style</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463CD2F6-7026-924B-9AF6-5B3A126C4969}" type="datetimeFigureOut">
              <a:rPr lang="en-GB" smtClean="0"/>
              <a:t>05/12/2025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25C45F1-D3F8-6646-9849-FCE213D321EA}" type="slidenum">
              <a:rPr lang="en-GB" smtClean="0"/>
              <a:t>‹#›</a:t>
            </a:fld>
            <a:endParaRPr lang="en-GB"/>
          </a:p>
        </p:txBody>
      </p:sp>
    </p:spTree>
    <p:extLst>
      <p:ext uri="{BB962C8B-B14F-4D97-AF65-F5344CB8AC3E}">
        <p14:creationId xmlns:p14="http://schemas.microsoft.com/office/powerpoint/2010/main" val="227163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463CD2F6-7026-924B-9AF6-5B3A126C4969}" type="datetimeFigureOut">
              <a:rPr lang="en-GB" smtClean="0"/>
              <a:t>05/12/2025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25C45F1-D3F8-6646-9849-FCE213D321EA}" type="slidenum">
              <a:rPr lang="en-GB" smtClean="0"/>
              <a:t>‹#›</a:t>
            </a:fld>
            <a:endParaRPr lang="en-GB"/>
          </a:p>
        </p:txBody>
      </p:sp>
    </p:spTree>
    <p:extLst>
      <p:ext uri="{BB962C8B-B14F-4D97-AF65-F5344CB8AC3E}">
        <p14:creationId xmlns:p14="http://schemas.microsoft.com/office/powerpoint/2010/main" val="2703075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3CD2F6-7026-924B-9AF6-5B3A126C4969}" type="datetimeFigureOut">
              <a:rPr lang="en-GB" smtClean="0"/>
              <a:t>05/12/2025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25C45F1-D3F8-6646-9849-FCE213D321EA}" type="slidenum">
              <a:rPr lang="en-GB" smtClean="0"/>
              <a:t>‹#›</a:t>
            </a:fld>
            <a:endParaRPr lang="en-GB"/>
          </a:p>
        </p:txBody>
      </p:sp>
    </p:spTree>
    <p:extLst>
      <p:ext uri="{BB962C8B-B14F-4D97-AF65-F5344CB8AC3E}">
        <p14:creationId xmlns:p14="http://schemas.microsoft.com/office/powerpoint/2010/main" val="306322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63CD2F6-7026-924B-9AF6-5B3A126C4969}" type="datetimeFigureOut">
              <a:rPr lang="en-GB" smtClean="0"/>
              <a:t>05/12/2025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5C45F1-D3F8-6646-9849-FCE213D321EA}" type="slidenum">
              <a:rPr lang="en-GB" smtClean="0"/>
              <a:t>‹#›</a:t>
            </a:fld>
            <a:endParaRPr lang="en-GB"/>
          </a:p>
        </p:txBody>
      </p:sp>
    </p:spTree>
    <p:extLst>
      <p:ext uri="{BB962C8B-B14F-4D97-AF65-F5344CB8AC3E}">
        <p14:creationId xmlns:p14="http://schemas.microsoft.com/office/powerpoint/2010/main" val="2405293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63CD2F6-7026-924B-9AF6-5B3A126C4969}" type="datetimeFigureOut">
              <a:rPr lang="en-GB" smtClean="0"/>
              <a:t>05/12/2025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5C45F1-D3F8-6646-9849-FCE213D321EA}" type="slidenum">
              <a:rPr lang="en-GB" smtClean="0"/>
              <a:t>‹#›</a:t>
            </a:fld>
            <a:endParaRPr lang="en-GB"/>
          </a:p>
        </p:txBody>
      </p:sp>
    </p:spTree>
    <p:extLst>
      <p:ext uri="{BB962C8B-B14F-4D97-AF65-F5344CB8AC3E}">
        <p14:creationId xmlns:p14="http://schemas.microsoft.com/office/powerpoint/2010/main" val="4262860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3CD2F6-7026-924B-9AF6-5B3A126C4969}" type="datetimeFigureOut">
              <a:rPr lang="en-GB" smtClean="0"/>
              <a:t>05/12/2025</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5C45F1-D3F8-6646-9849-FCE213D321EA}" type="slidenum">
              <a:rPr lang="en-GB" smtClean="0"/>
              <a:t>‹#›</a:t>
            </a:fld>
            <a:endParaRPr lang="en-GB"/>
          </a:p>
        </p:txBody>
      </p:sp>
    </p:spTree>
    <p:extLst>
      <p:ext uri="{BB962C8B-B14F-4D97-AF65-F5344CB8AC3E}">
        <p14:creationId xmlns:p14="http://schemas.microsoft.com/office/powerpoint/2010/main" val="5350760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2188319-E073-745F-4BE9-86FFEE54A124}"/>
              </a:ext>
            </a:extLst>
          </p:cNvPr>
          <p:cNvPicPr>
            <a:picLocks noChangeAspect="1"/>
          </p:cNvPicPr>
          <p:nvPr/>
        </p:nvPicPr>
        <p:blipFill>
          <a:blip r:embed="rId2"/>
          <a:stretch>
            <a:fillRect/>
          </a:stretch>
        </p:blipFill>
        <p:spPr>
          <a:xfrm>
            <a:off x="221286" y="230934"/>
            <a:ext cx="1212658" cy="1219108"/>
          </a:xfrm>
          <a:prstGeom prst="rect">
            <a:avLst/>
          </a:prstGeom>
        </p:spPr>
      </p:pic>
      <p:sp>
        <p:nvSpPr>
          <p:cNvPr id="6" name="Rounded Rectangle 5">
            <a:extLst>
              <a:ext uri="{FF2B5EF4-FFF2-40B4-BE49-F238E27FC236}">
                <a16:creationId xmlns:a16="http://schemas.microsoft.com/office/drawing/2014/main" id="{5025D53E-1015-6B77-412E-1947BC06F4B5}"/>
              </a:ext>
            </a:extLst>
          </p:cNvPr>
          <p:cNvSpPr/>
          <p:nvPr/>
        </p:nvSpPr>
        <p:spPr>
          <a:xfrm>
            <a:off x="2340098" y="217425"/>
            <a:ext cx="6261986" cy="461507"/>
          </a:xfrm>
          <a:prstGeom prst="roundRect">
            <a:avLst/>
          </a:prstGeom>
          <a:solidFill>
            <a:srgbClr val="FF3513"/>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b="1" dirty="0">
                <a:latin typeface="Sassoon Infant"/>
                <a:ea typeface="Sassoon Infant" pitchFamily="2" charset="0"/>
              </a:rPr>
              <a:t>Weekly Newsletter – 5</a:t>
            </a:r>
            <a:r>
              <a:rPr lang="en-GB" b="1" baseline="30000" dirty="0">
                <a:latin typeface="Sassoon Infant"/>
                <a:ea typeface="Sassoon Infant" pitchFamily="2" charset="0"/>
              </a:rPr>
              <a:t>th</a:t>
            </a:r>
            <a:r>
              <a:rPr lang="en-GB" b="1" dirty="0">
                <a:latin typeface="Sassoon Infant"/>
                <a:ea typeface="Sassoon Infant" pitchFamily="2" charset="0"/>
              </a:rPr>
              <a:t> December 2025</a:t>
            </a:r>
            <a:endParaRPr lang="en-US" b="1" dirty="0"/>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52999" y="2900645"/>
            <a:ext cx="1578543" cy="1056709"/>
          </a:xfrm>
          <a:prstGeom prst="rect">
            <a:avLst/>
          </a:prstGeom>
        </p:spPr>
      </p:pic>
      <p:sp>
        <p:nvSpPr>
          <p:cNvPr id="10" name="TextBox 9">
            <a:extLst>
              <a:ext uri="{FF2B5EF4-FFF2-40B4-BE49-F238E27FC236}">
                <a16:creationId xmlns:a16="http://schemas.microsoft.com/office/drawing/2014/main" id="{2C5D3DFB-B0A7-4E7D-6573-290AE9FCD0EA}"/>
              </a:ext>
            </a:extLst>
          </p:cNvPr>
          <p:cNvSpPr txBox="1"/>
          <p:nvPr/>
        </p:nvSpPr>
        <p:spPr>
          <a:xfrm>
            <a:off x="1519011" y="2078566"/>
            <a:ext cx="7191779" cy="4243598"/>
          </a:xfrm>
          <a:prstGeom prst="rect">
            <a:avLst/>
          </a:prstGeom>
          <a:noFill/>
        </p:spPr>
        <p:txBody>
          <a:bodyPr wrap="square" lIns="91440" tIns="45720" rIns="91440" bIns="45720" rtlCol="0" anchor="t">
            <a:spAutoFit/>
          </a:bodyPr>
          <a:lstStyle/>
          <a:p>
            <a:pPr marL="12065" marR="5080" indent="1270">
              <a:lnSpc>
                <a:spcPct val="107700"/>
              </a:lnSpc>
              <a:spcBef>
                <a:spcPts val="100"/>
              </a:spcBef>
            </a:pPr>
            <a:r>
              <a:rPr lang="en-GB" sz="1100" b="1" dirty="0">
                <a:latin typeface="Calibri" panose="020F0502020204030204" pitchFamily="34" charset="0"/>
                <a:ea typeface="Sassoon Infant" pitchFamily="2" charset="0"/>
                <a:cs typeface="Calibri" panose="020F0502020204030204" pitchFamily="34" charset="0"/>
              </a:rPr>
              <a:t>A big well done to all the Year 3 and 4 children who  performed at the Thame Festival of Christmas music.  They were amazing and were a real credit to the school with their enthusiasm and energy.</a:t>
            </a:r>
          </a:p>
          <a:p>
            <a:pPr marL="12065" marR="5080" indent="1270">
              <a:lnSpc>
                <a:spcPct val="107700"/>
              </a:lnSpc>
              <a:spcBef>
                <a:spcPts val="100"/>
              </a:spcBef>
            </a:pPr>
            <a:endParaRPr lang="en-GB" sz="800" b="1" dirty="0">
              <a:latin typeface="Calibri" panose="020F0502020204030204" pitchFamily="34" charset="0"/>
              <a:ea typeface="Sassoon Infant" pitchFamily="2" charset="0"/>
              <a:cs typeface="Calibri" panose="020F0502020204030204" pitchFamily="34" charset="0"/>
            </a:endParaRPr>
          </a:p>
          <a:p>
            <a:pPr marL="12065" marR="5080" indent="1270">
              <a:lnSpc>
                <a:spcPct val="107700"/>
              </a:lnSpc>
              <a:spcBef>
                <a:spcPts val="100"/>
              </a:spcBef>
            </a:pPr>
            <a:r>
              <a:rPr lang="en-GB" sz="1100" b="1" dirty="0">
                <a:latin typeface="Calibri" panose="020F0502020204030204" pitchFamily="34" charset="0"/>
                <a:ea typeface="Sassoon Infant" pitchFamily="2" charset="0"/>
                <a:cs typeface="Calibri" panose="020F0502020204030204" pitchFamily="34" charset="0"/>
              </a:rPr>
              <a:t>This week our stars are:</a:t>
            </a:r>
          </a:p>
          <a:p>
            <a:pPr marL="12065" marR="5080" indent="1270">
              <a:lnSpc>
                <a:spcPct val="107700"/>
              </a:lnSpc>
              <a:spcBef>
                <a:spcPts val="100"/>
              </a:spcBef>
            </a:pPr>
            <a:r>
              <a:rPr lang="en-GB" sz="1100" b="1" dirty="0">
                <a:latin typeface="Calibri"/>
                <a:ea typeface="Sassoon Infant" pitchFamily="2" charset="0"/>
                <a:cs typeface="Calibri"/>
              </a:rPr>
              <a:t>Y1: </a:t>
            </a:r>
            <a:r>
              <a:rPr lang="en-GB" sz="1100" dirty="0">
                <a:latin typeface="Calibri"/>
                <a:ea typeface="Sassoon Infant" pitchFamily="2" charset="0"/>
                <a:cs typeface="Calibri"/>
              </a:rPr>
              <a:t>Zac Bradley, Cecilie Milne, Harrison West</a:t>
            </a:r>
          </a:p>
          <a:p>
            <a:pPr marL="12065" marR="5080" indent="1270">
              <a:lnSpc>
                <a:spcPct val="107700"/>
              </a:lnSpc>
              <a:spcBef>
                <a:spcPts val="100"/>
              </a:spcBef>
            </a:pPr>
            <a:r>
              <a:rPr lang="en-GB" sz="1100" b="1" dirty="0">
                <a:latin typeface="Calibri"/>
                <a:ea typeface="Sassoon Infant" pitchFamily="2" charset="0"/>
                <a:cs typeface="Calibri"/>
              </a:rPr>
              <a:t>Y2:</a:t>
            </a:r>
            <a:r>
              <a:rPr lang="en-GB" sz="1100" dirty="0">
                <a:latin typeface="Calibri"/>
                <a:ea typeface="Sassoon Infant" pitchFamily="2" charset="0"/>
                <a:cs typeface="Calibri"/>
              </a:rPr>
              <a:t> Freya Luxford, Willow Welch</a:t>
            </a:r>
          </a:p>
          <a:p>
            <a:pPr marL="12065" marR="5080" indent="1270">
              <a:lnSpc>
                <a:spcPct val="107700"/>
              </a:lnSpc>
              <a:spcBef>
                <a:spcPts val="100"/>
              </a:spcBef>
            </a:pPr>
            <a:r>
              <a:rPr lang="en-GB" sz="1100" b="1" dirty="0">
                <a:latin typeface="Calibri"/>
                <a:ea typeface="Sassoon Infant" pitchFamily="2" charset="0"/>
                <a:cs typeface="Calibri"/>
              </a:rPr>
              <a:t>Y3: </a:t>
            </a:r>
            <a:r>
              <a:rPr lang="en-GB" sz="1100" dirty="0">
                <a:latin typeface="Calibri"/>
                <a:ea typeface="Sassoon Infant" pitchFamily="2" charset="0"/>
                <a:cs typeface="Calibri"/>
              </a:rPr>
              <a:t>Oliver Avery, Willow Neighbour</a:t>
            </a:r>
          </a:p>
          <a:p>
            <a:pPr marL="12065" marR="5080" indent="1270">
              <a:lnSpc>
                <a:spcPct val="107700"/>
              </a:lnSpc>
              <a:spcBef>
                <a:spcPts val="100"/>
              </a:spcBef>
            </a:pPr>
            <a:r>
              <a:rPr lang="en-GB" sz="1100" b="1" dirty="0">
                <a:latin typeface="Calibri"/>
                <a:ea typeface="Sassoon Infant" pitchFamily="2" charset="0"/>
                <a:cs typeface="Calibri"/>
              </a:rPr>
              <a:t>Y4: </a:t>
            </a:r>
            <a:r>
              <a:rPr lang="en-GB" sz="1100" dirty="0">
                <a:latin typeface="Calibri"/>
                <a:ea typeface="Sassoon Infant" pitchFamily="2" charset="0"/>
                <a:cs typeface="Calibri"/>
              </a:rPr>
              <a:t>Evalyn Whittaker, Poppy Westbrook, Georgina Bradley</a:t>
            </a:r>
          </a:p>
          <a:p>
            <a:pPr marL="12065" marR="5080" indent="1270">
              <a:lnSpc>
                <a:spcPct val="107700"/>
              </a:lnSpc>
              <a:spcBef>
                <a:spcPts val="100"/>
              </a:spcBef>
            </a:pPr>
            <a:r>
              <a:rPr lang="en-GB" sz="1100" b="1" dirty="0">
                <a:latin typeface="Calibri"/>
                <a:ea typeface="Sassoon Infant" pitchFamily="2" charset="0"/>
                <a:cs typeface="Calibri"/>
              </a:rPr>
              <a:t>Y5</a:t>
            </a:r>
            <a:r>
              <a:rPr lang="en-GB" sz="1100" dirty="0">
                <a:latin typeface="Calibri"/>
                <a:ea typeface="Sassoon Infant" pitchFamily="2" charset="0"/>
                <a:cs typeface="Calibri"/>
              </a:rPr>
              <a:t>: Betsy Clarke, Kai Jennings</a:t>
            </a:r>
          </a:p>
          <a:p>
            <a:pPr marL="12065" marR="5080" indent="1270">
              <a:lnSpc>
                <a:spcPct val="107700"/>
              </a:lnSpc>
              <a:spcBef>
                <a:spcPts val="100"/>
              </a:spcBef>
            </a:pPr>
            <a:r>
              <a:rPr lang="en-GB" sz="1100" b="1" dirty="0">
                <a:latin typeface="Calibri"/>
                <a:ea typeface="Sassoon Infant" pitchFamily="2" charset="0"/>
                <a:cs typeface="Calibri"/>
              </a:rPr>
              <a:t>Y6:</a:t>
            </a:r>
            <a:r>
              <a:rPr lang="en-GB" sz="1100" dirty="0">
                <a:latin typeface="Calibri"/>
                <a:ea typeface="Sassoon Infant" pitchFamily="2" charset="0"/>
                <a:cs typeface="Calibri"/>
              </a:rPr>
              <a:t> Jamie Rockall, Aeron Neighbour</a:t>
            </a:r>
          </a:p>
          <a:p>
            <a:pPr marL="12065" marR="5080" indent="1270">
              <a:lnSpc>
                <a:spcPct val="107700"/>
              </a:lnSpc>
              <a:spcBef>
                <a:spcPts val="100"/>
              </a:spcBef>
            </a:pPr>
            <a:endParaRPr lang="en-GB" sz="600" b="1" dirty="0">
              <a:solidFill>
                <a:srgbClr val="E2AC00"/>
              </a:solidFill>
              <a:latin typeface="Calibri"/>
              <a:ea typeface="Sassoon Infant" pitchFamily="2" charset="0"/>
              <a:cs typeface="Calibri"/>
            </a:endParaRPr>
          </a:p>
          <a:p>
            <a:pPr marL="12065" marR="5080" indent="1270">
              <a:lnSpc>
                <a:spcPct val="107700"/>
              </a:lnSpc>
              <a:spcBef>
                <a:spcPts val="100"/>
              </a:spcBef>
            </a:pPr>
            <a:r>
              <a:rPr lang="en-GB" sz="1100" b="1" dirty="0">
                <a:solidFill>
                  <a:schemeClr val="accent2">
                    <a:lumMod val="75000"/>
                  </a:schemeClr>
                </a:solidFill>
                <a:latin typeface="Calibri"/>
                <a:ea typeface="Sassoon Infant" pitchFamily="2" charset="0"/>
                <a:cs typeface="Calibri"/>
              </a:rPr>
              <a:t>Congratulations to these children for moving up a level in Reading Plus: Esme Gutteridge</a:t>
            </a:r>
            <a:endParaRPr lang="en-GB" sz="1100" b="1" dirty="0">
              <a:solidFill>
                <a:srgbClr val="E2AC00"/>
              </a:solidFill>
              <a:latin typeface="Calibri"/>
              <a:ea typeface="Sassoon Infant" pitchFamily="2" charset="0"/>
              <a:cs typeface="Calibri"/>
            </a:endParaRPr>
          </a:p>
          <a:p>
            <a:pPr marL="12065" marR="5080" indent="1270">
              <a:lnSpc>
                <a:spcPct val="107700"/>
              </a:lnSpc>
              <a:spcBef>
                <a:spcPts val="100"/>
              </a:spcBef>
            </a:pPr>
            <a:endParaRPr lang="en-GB" sz="900" b="1" dirty="0">
              <a:solidFill>
                <a:srgbClr val="FF6600"/>
              </a:solidFill>
              <a:latin typeface="Calibri"/>
              <a:ea typeface="Sassoon Infant" pitchFamily="2" charset="0"/>
              <a:cs typeface="Calibri"/>
            </a:endParaRPr>
          </a:p>
          <a:p>
            <a:pPr marL="12065" marR="5080" indent="1270">
              <a:lnSpc>
                <a:spcPct val="107700"/>
              </a:lnSpc>
              <a:spcBef>
                <a:spcPts val="100"/>
              </a:spcBef>
            </a:pPr>
            <a:r>
              <a:rPr lang="en-GB" sz="1100" b="1" dirty="0">
                <a:solidFill>
                  <a:srgbClr val="C00000"/>
                </a:solidFill>
                <a:latin typeface="Calibri"/>
                <a:ea typeface="Sassoon Infant" pitchFamily="2" charset="0"/>
                <a:cs typeface="Calibri"/>
              </a:rPr>
              <a:t>This week the following children received their Bronze Values Award: Felicity Martin (Y3), Leo </a:t>
            </a:r>
            <a:r>
              <a:rPr lang="en-GB" sz="1100" b="1" dirty="0" err="1">
                <a:solidFill>
                  <a:srgbClr val="C00000"/>
                </a:solidFill>
                <a:latin typeface="Calibri"/>
                <a:ea typeface="Sassoon Infant" pitchFamily="2" charset="0"/>
                <a:cs typeface="Calibri"/>
              </a:rPr>
              <a:t>Szaniawski</a:t>
            </a:r>
            <a:r>
              <a:rPr lang="en-GB" sz="1100" b="1" dirty="0">
                <a:solidFill>
                  <a:srgbClr val="C00000"/>
                </a:solidFill>
                <a:latin typeface="Calibri"/>
                <a:ea typeface="Sassoon Infant" pitchFamily="2" charset="0"/>
                <a:cs typeface="Calibri"/>
              </a:rPr>
              <a:t> (Y3), Poppy Rogers (Y2), Lilly Gutteridge (Y1), Harrison Evans (Y1), Charlie Pretty (Y1), Olivia Brooks (Y1), Jude Horner (Y6).</a:t>
            </a:r>
          </a:p>
          <a:p>
            <a:pPr marL="12065" marR="5080" indent="1270">
              <a:lnSpc>
                <a:spcPct val="107700"/>
              </a:lnSpc>
              <a:spcBef>
                <a:spcPts val="100"/>
              </a:spcBef>
            </a:pPr>
            <a:endParaRPr lang="en-GB" sz="1000" b="1" dirty="0">
              <a:solidFill>
                <a:srgbClr val="7030A0"/>
              </a:solidFill>
              <a:latin typeface="Calibri"/>
              <a:ea typeface="Sassoon Infant" pitchFamily="2" charset="0"/>
              <a:cs typeface="Calibri"/>
            </a:endParaRPr>
          </a:p>
          <a:p>
            <a:pPr marL="12065" marR="5080" indent="1270">
              <a:lnSpc>
                <a:spcPct val="107700"/>
              </a:lnSpc>
              <a:spcBef>
                <a:spcPts val="100"/>
              </a:spcBef>
            </a:pPr>
            <a:r>
              <a:rPr lang="en-GB" sz="1200" b="1" dirty="0">
                <a:solidFill>
                  <a:srgbClr val="FFC000"/>
                </a:solidFill>
                <a:latin typeface="Calibri"/>
                <a:ea typeface="Sassoon Infant" pitchFamily="2" charset="0"/>
                <a:cs typeface="Calibri"/>
              </a:rPr>
              <a:t>Congratulations to these children for receiving their gold pencils for improved handwriting:  Aeron Neighbour (Y6), Amelia Keep (Y4), Poppy Rogers (Y2).</a:t>
            </a:r>
          </a:p>
          <a:p>
            <a:pPr marL="12065" marR="5080" indent="1270">
              <a:lnSpc>
                <a:spcPct val="107700"/>
              </a:lnSpc>
              <a:spcBef>
                <a:spcPts val="100"/>
              </a:spcBef>
            </a:pPr>
            <a:endParaRPr lang="en-GB" sz="1200" b="1" dirty="0">
              <a:solidFill>
                <a:srgbClr val="FFC000"/>
              </a:solidFill>
              <a:latin typeface="Calibri"/>
              <a:ea typeface="Sassoon Infant" pitchFamily="2" charset="0"/>
              <a:cs typeface="Calibri"/>
            </a:endParaRPr>
          </a:p>
          <a:p>
            <a:pPr marL="12065" marR="5080" indent="1270">
              <a:lnSpc>
                <a:spcPct val="107700"/>
              </a:lnSpc>
              <a:spcBef>
                <a:spcPts val="100"/>
              </a:spcBef>
            </a:pPr>
            <a:r>
              <a:rPr lang="en-GB" sz="1200" b="1" dirty="0">
                <a:solidFill>
                  <a:srgbClr val="7030A0"/>
                </a:solidFill>
                <a:latin typeface="Calibri"/>
                <a:ea typeface="Sassoon Infant" pitchFamily="2" charset="0"/>
                <a:cs typeface="Calibri"/>
              </a:rPr>
              <a:t>Well done to the following children who have achieved their pen licence for consistently great presentation in their work: Mason </a:t>
            </a:r>
            <a:r>
              <a:rPr lang="en-GB" sz="1200" b="1" dirty="0" err="1">
                <a:solidFill>
                  <a:srgbClr val="7030A0"/>
                </a:solidFill>
                <a:latin typeface="Calibri"/>
                <a:ea typeface="Sassoon Infant" pitchFamily="2" charset="0"/>
                <a:cs typeface="Calibri"/>
              </a:rPr>
              <a:t>Gatial</a:t>
            </a:r>
            <a:r>
              <a:rPr lang="en-GB" sz="1200" b="1" dirty="0">
                <a:solidFill>
                  <a:srgbClr val="7030A0"/>
                </a:solidFill>
                <a:latin typeface="Calibri"/>
                <a:ea typeface="Sassoon Infant" pitchFamily="2" charset="0"/>
                <a:cs typeface="Calibri"/>
              </a:rPr>
              <a:t> (Y4), Violet Harper (Y4), Evalyn Whittaker (Y4), Isla Cranney (Y4), Elliot Washington (Y6), Betsy Hambridge (Y6).</a:t>
            </a:r>
          </a:p>
        </p:txBody>
      </p:sp>
      <p:sp>
        <p:nvSpPr>
          <p:cNvPr id="24" name="Rounded Rectangle 23">
            <a:extLst>
              <a:ext uri="{FF2B5EF4-FFF2-40B4-BE49-F238E27FC236}">
                <a16:creationId xmlns:a16="http://schemas.microsoft.com/office/drawing/2014/main" id="{ACA0BA74-9760-B3BF-D835-A899E095DC1D}"/>
              </a:ext>
            </a:extLst>
          </p:cNvPr>
          <p:cNvSpPr/>
          <p:nvPr/>
        </p:nvSpPr>
        <p:spPr>
          <a:xfrm>
            <a:off x="3418436" y="1379979"/>
            <a:ext cx="3696928" cy="461507"/>
          </a:xfrm>
          <a:prstGeom prst="roundRect">
            <a:avLst/>
          </a:prstGeom>
          <a:solidFill>
            <a:srgbClr val="FF35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Sassoon Infant" pitchFamily="2" charset="0"/>
                <a:ea typeface="Sassoon Infant" pitchFamily="2" charset="0"/>
              </a:rPr>
              <a:t>Stars of the Week</a:t>
            </a:r>
          </a:p>
        </p:txBody>
      </p:sp>
      <p:sp>
        <p:nvSpPr>
          <p:cNvPr id="23" name="Rounded Rectangle 22"/>
          <p:cNvSpPr/>
          <p:nvPr/>
        </p:nvSpPr>
        <p:spPr>
          <a:xfrm>
            <a:off x="351503" y="1961721"/>
            <a:ext cx="9202993" cy="4586582"/>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Sassoon Infant"/>
            </a:endParaRPr>
          </a:p>
        </p:txBody>
      </p:sp>
      <p:pic>
        <p:nvPicPr>
          <p:cNvPr id="1028" name="Picture 4" descr="https://img.freepik.com/premium-vector/stack-books_119631-472.jpg?semt=ais_hybrid&amp;w=740&amp;q=8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0304" y="3773410"/>
            <a:ext cx="975142" cy="853909"/>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https://www.osmani.towerhamlets.sch.uk/files/images/Sta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02084" y="4200364"/>
            <a:ext cx="692584" cy="653799"/>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BD2677D2-A64B-8DF3-99A1-21DBDDB7ED58}"/>
              </a:ext>
            </a:extLst>
          </p:cNvPr>
          <p:cNvSpPr txBox="1"/>
          <p:nvPr/>
        </p:nvSpPr>
        <p:spPr>
          <a:xfrm>
            <a:off x="1433944" y="733648"/>
            <a:ext cx="8250771" cy="646331"/>
          </a:xfrm>
          <a:prstGeom prst="rect">
            <a:avLst/>
          </a:prstGeom>
          <a:noFill/>
        </p:spPr>
        <p:txBody>
          <a:bodyPr wrap="square" rtlCol="0">
            <a:spAutoFit/>
          </a:bodyPr>
          <a:lstStyle/>
          <a:p>
            <a:r>
              <a:rPr lang="en-GB" sz="1200" b="1" dirty="0"/>
              <a:t>Christmas Bazaar: </a:t>
            </a:r>
            <a:r>
              <a:rPr lang="en-GB" sz="1200" dirty="0"/>
              <a:t>Don’t forget the Christmas Bazaar is on tonight. It opens at 6pm to 8pm. There will be plenty of stalls and activities for all the family plus the choir will be singing at 7.30pm. If you have spare time and are able to help, it would be greatly appreciated by the MLSA. All you need to do is turn up on the night and say you have come to volunteer.</a:t>
            </a:r>
            <a:endParaRPr lang="en-GB" sz="1200" b="1" dirty="0"/>
          </a:p>
        </p:txBody>
      </p:sp>
      <p:pic>
        <p:nvPicPr>
          <p:cNvPr id="4" name="Picture 3">
            <a:extLst>
              <a:ext uri="{FF2B5EF4-FFF2-40B4-BE49-F238E27FC236}">
                <a16:creationId xmlns:a16="http://schemas.microsoft.com/office/drawing/2014/main" id="{EB906F41-DBD5-E3AC-2579-E49B12E22670}"/>
              </a:ext>
            </a:extLst>
          </p:cNvPr>
          <p:cNvPicPr>
            <a:picLocks noChangeAspect="1"/>
          </p:cNvPicPr>
          <p:nvPr/>
        </p:nvPicPr>
        <p:blipFill>
          <a:blip r:embed="rId6"/>
          <a:srcRect l="6484" t="4286" r="6772" b="13214"/>
          <a:stretch>
            <a:fillRect/>
          </a:stretch>
        </p:blipFill>
        <p:spPr>
          <a:xfrm>
            <a:off x="533317" y="4874769"/>
            <a:ext cx="929116" cy="713042"/>
          </a:xfrm>
          <a:prstGeom prst="rect">
            <a:avLst/>
          </a:prstGeom>
        </p:spPr>
      </p:pic>
      <p:pic>
        <p:nvPicPr>
          <p:cNvPr id="7" name="Picture 4">
            <a:extLst>
              <a:ext uri="{FF2B5EF4-FFF2-40B4-BE49-F238E27FC236}">
                <a16:creationId xmlns:a16="http://schemas.microsoft.com/office/drawing/2014/main" id="{7FAF9B36-6B43-662E-4773-2DF52DC8D08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475417" y="5587811"/>
            <a:ext cx="657225" cy="657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5933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08008" y="570656"/>
            <a:ext cx="9269130" cy="2970044"/>
          </a:xfrm>
          <a:prstGeom prst="rect">
            <a:avLst/>
          </a:prstGeom>
          <a:noFill/>
          <a:ln>
            <a:solidFill>
              <a:srgbClr val="FF0000"/>
            </a:solidFill>
          </a:ln>
        </p:spPr>
        <p:txBody>
          <a:bodyPr wrap="square" rtlCol="0">
            <a:spAutoFit/>
          </a:bodyPr>
          <a:lstStyle/>
          <a:p>
            <a:pPr fontAlgn="base"/>
            <a:r>
              <a:rPr lang="en-GB" sz="1100" dirty="0"/>
              <a:t>Friday 5</a:t>
            </a:r>
            <a:r>
              <a:rPr lang="en-GB" sz="1100" baseline="30000" dirty="0"/>
              <a:t>th</a:t>
            </a:r>
            <a:r>
              <a:rPr lang="en-GB" sz="1100" dirty="0"/>
              <a:t> December: MLSA Christmas Bazaar 6pm to 8pm</a:t>
            </a:r>
          </a:p>
          <a:p>
            <a:pPr fontAlgn="base"/>
            <a:r>
              <a:rPr lang="en-GB" sz="1100" dirty="0"/>
              <a:t>Monday 8</a:t>
            </a:r>
            <a:r>
              <a:rPr lang="en-GB" sz="1100" baseline="30000" dirty="0"/>
              <a:t>th</a:t>
            </a:r>
            <a:r>
              <a:rPr lang="en-GB" sz="1100" dirty="0"/>
              <a:t> December: 11am Choir singing at the Forget Me Not club </a:t>
            </a:r>
          </a:p>
          <a:p>
            <a:pPr fontAlgn="base"/>
            <a:r>
              <a:rPr lang="en-GB" sz="1100" dirty="0"/>
              <a:t>Monday 8</a:t>
            </a:r>
            <a:r>
              <a:rPr lang="en-GB" sz="1100" baseline="30000" dirty="0"/>
              <a:t>th</a:t>
            </a:r>
            <a:r>
              <a:rPr lang="en-GB" sz="1100" dirty="0"/>
              <a:t> December: Termly report card goes out </a:t>
            </a:r>
          </a:p>
          <a:p>
            <a:pPr fontAlgn="base"/>
            <a:r>
              <a:rPr lang="en-GB" sz="1100" dirty="0"/>
              <a:t>Tuesday 9</a:t>
            </a:r>
            <a:r>
              <a:rPr lang="en-GB" sz="1100" baseline="30000" dirty="0"/>
              <a:t>th</a:t>
            </a:r>
            <a:r>
              <a:rPr lang="en-GB" sz="1100" dirty="0"/>
              <a:t> December: 10am Reception Class Christmas performance dress rehearsal </a:t>
            </a:r>
          </a:p>
          <a:p>
            <a:pPr fontAlgn="base"/>
            <a:r>
              <a:rPr lang="en-GB" sz="1100" dirty="0"/>
              <a:t>Wednesday 10</a:t>
            </a:r>
            <a:r>
              <a:rPr lang="en-GB" sz="1100" baseline="30000" dirty="0"/>
              <a:t>th</a:t>
            </a:r>
            <a:r>
              <a:rPr lang="en-GB" sz="1100" dirty="0"/>
              <a:t> December: 10am KS1 Christmas performance dress rehearsal </a:t>
            </a:r>
          </a:p>
          <a:p>
            <a:pPr fontAlgn="base"/>
            <a:r>
              <a:rPr lang="en-GB" sz="1100" dirty="0"/>
              <a:t>                                                    2pm Reception Class Christmas performance </a:t>
            </a:r>
          </a:p>
          <a:p>
            <a:pPr fontAlgn="base"/>
            <a:r>
              <a:rPr lang="en-GB" sz="1100" b="1" dirty="0">
                <a:solidFill>
                  <a:srgbClr val="7030A0"/>
                </a:solidFill>
              </a:rPr>
              <a:t>Wednesday 10</a:t>
            </a:r>
            <a:r>
              <a:rPr lang="en-GB" sz="1100" b="1" baseline="30000" dirty="0">
                <a:solidFill>
                  <a:srgbClr val="7030A0"/>
                </a:solidFill>
              </a:rPr>
              <a:t>th</a:t>
            </a:r>
            <a:r>
              <a:rPr lang="en-GB" sz="1100" b="1" dirty="0">
                <a:solidFill>
                  <a:srgbClr val="7030A0"/>
                </a:solidFill>
              </a:rPr>
              <a:t> December: 3.15pm to 8.30pm Parents evening </a:t>
            </a:r>
            <a:r>
              <a:rPr lang="en-GB" sz="1100" dirty="0">
                <a:solidFill>
                  <a:srgbClr val="7030A0"/>
                </a:solidFill>
              </a:rPr>
              <a:t>(There was a misprint on the Term 2 newsletter)</a:t>
            </a:r>
            <a:endParaRPr lang="en-GB" sz="1100" b="1" dirty="0">
              <a:solidFill>
                <a:srgbClr val="7030A0"/>
              </a:solidFill>
            </a:endParaRPr>
          </a:p>
          <a:p>
            <a:pPr fontAlgn="base"/>
            <a:r>
              <a:rPr lang="en-GB" sz="1100" dirty="0"/>
              <a:t>Thursday 11</a:t>
            </a:r>
            <a:r>
              <a:rPr lang="en-GB" sz="1100" baseline="30000" dirty="0"/>
              <a:t>th</a:t>
            </a:r>
            <a:r>
              <a:rPr lang="en-GB" sz="1100" dirty="0"/>
              <a:t> December: School trip to Panto – Jack &amp; the Beanstalk (Aylesbury) </a:t>
            </a:r>
          </a:p>
          <a:p>
            <a:pPr fontAlgn="base"/>
            <a:r>
              <a:rPr lang="en-GB" sz="1100" dirty="0"/>
              <a:t>Friday 12</a:t>
            </a:r>
            <a:r>
              <a:rPr lang="en-GB" sz="1100" baseline="30000" dirty="0"/>
              <a:t>th</a:t>
            </a:r>
            <a:r>
              <a:rPr lang="en-GB" sz="1100" dirty="0"/>
              <a:t> December: 9.30am Nursery Christmas performance </a:t>
            </a:r>
          </a:p>
          <a:p>
            <a:pPr fontAlgn="base"/>
            <a:r>
              <a:rPr lang="en-GB" sz="1100" dirty="0"/>
              <a:t>                                         2pm KS1 Christmas performance </a:t>
            </a:r>
          </a:p>
          <a:p>
            <a:pPr fontAlgn="base"/>
            <a:r>
              <a:rPr lang="en-GB" sz="1100" dirty="0"/>
              <a:t>Sunday 14</a:t>
            </a:r>
            <a:r>
              <a:rPr lang="en-GB" sz="1100" baseline="30000" dirty="0"/>
              <a:t>th</a:t>
            </a:r>
            <a:r>
              <a:rPr lang="en-GB" sz="1100" dirty="0"/>
              <a:t> December: 3pm Choir sing at </a:t>
            </a:r>
            <a:r>
              <a:rPr lang="en-GB" sz="1100" dirty="0" err="1"/>
              <a:t>St.Andrews</a:t>
            </a:r>
            <a:r>
              <a:rPr lang="en-GB" sz="1100" dirty="0"/>
              <a:t> Festival of Christmas Trees </a:t>
            </a:r>
          </a:p>
          <a:p>
            <a:pPr fontAlgn="base"/>
            <a:r>
              <a:rPr lang="en-GB" sz="1100" dirty="0"/>
              <a:t>Monday 15</a:t>
            </a:r>
            <a:r>
              <a:rPr lang="en-GB" sz="1100" baseline="30000" dirty="0"/>
              <a:t>th</a:t>
            </a:r>
            <a:r>
              <a:rPr lang="en-GB" sz="1100" dirty="0"/>
              <a:t> December: 9.30am Rock Steady Concert </a:t>
            </a:r>
          </a:p>
          <a:p>
            <a:pPr fontAlgn="base"/>
            <a:r>
              <a:rPr lang="en-GB" sz="1100" dirty="0"/>
              <a:t>Wednesday 17</a:t>
            </a:r>
            <a:r>
              <a:rPr lang="en-GB" sz="1100" baseline="30000" dirty="0"/>
              <a:t>th</a:t>
            </a:r>
            <a:r>
              <a:rPr lang="en-GB" sz="1100" dirty="0"/>
              <a:t> December: Christmas dinner and Christmas jumper day </a:t>
            </a:r>
          </a:p>
          <a:p>
            <a:pPr fontAlgn="base"/>
            <a:r>
              <a:rPr lang="en-GB" sz="1100" dirty="0"/>
              <a:t>                                                   5.30pm KS2 Christmas concert </a:t>
            </a:r>
          </a:p>
          <a:p>
            <a:pPr fontAlgn="base"/>
            <a:r>
              <a:rPr lang="en-GB" sz="1100" dirty="0"/>
              <a:t>Friday 19</a:t>
            </a:r>
            <a:r>
              <a:rPr lang="en-GB" sz="1100" baseline="30000" dirty="0"/>
              <a:t>th</a:t>
            </a:r>
            <a:r>
              <a:rPr lang="en-GB" sz="1100" dirty="0"/>
              <a:t> December: 1pm Celebration assembly </a:t>
            </a:r>
          </a:p>
          <a:p>
            <a:pPr fontAlgn="base"/>
            <a:r>
              <a:rPr lang="en-GB" sz="1100" dirty="0"/>
              <a:t>                                         1.45pm Early closing (no after school club) </a:t>
            </a:r>
          </a:p>
          <a:p>
            <a:pPr fontAlgn="base"/>
            <a:r>
              <a:rPr lang="en-GB" sz="1100" dirty="0"/>
              <a:t>                                         Last day of term </a:t>
            </a:r>
          </a:p>
        </p:txBody>
      </p:sp>
      <p:sp>
        <p:nvSpPr>
          <p:cNvPr id="10" name="Rounded Rectangle 9">
            <a:extLst>
              <a:ext uri="{FF2B5EF4-FFF2-40B4-BE49-F238E27FC236}">
                <a16:creationId xmlns:a16="http://schemas.microsoft.com/office/drawing/2014/main" id="{ACA0BA74-9760-B3BF-D835-A899E095DC1D}"/>
              </a:ext>
            </a:extLst>
          </p:cNvPr>
          <p:cNvSpPr/>
          <p:nvPr/>
        </p:nvSpPr>
        <p:spPr>
          <a:xfrm>
            <a:off x="3365738" y="167768"/>
            <a:ext cx="2970790" cy="309908"/>
          </a:xfrm>
          <a:prstGeom prst="roundRect">
            <a:avLst/>
          </a:prstGeom>
          <a:solidFill>
            <a:srgbClr val="FF35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b="1" dirty="0">
                <a:latin typeface="Sassoon Infant" pitchFamily="2" charset="0"/>
                <a:ea typeface="Sassoon Infant" pitchFamily="2" charset="0"/>
              </a:rPr>
              <a:t>Dates For Your Diary</a:t>
            </a:r>
          </a:p>
        </p:txBody>
      </p:sp>
      <p:sp>
        <p:nvSpPr>
          <p:cNvPr id="7" name="Rounded Rectangle 9">
            <a:extLst>
              <a:ext uri="{FF2B5EF4-FFF2-40B4-BE49-F238E27FC236}">
                <a16:creationId xmlns:a16="http://schemas.microsoft.com/office/drawing/2014/main" id="{AEAF5902-FE6D-1D02-8C52-DF6CEB1FFDAA}"/>
              </a:ext>
            </a:extLst>
          </p:cNvPr>
          <p:cNvSpPr/>
          <p:nvPr/>
        </p:nvSpPr>
        <p:spPr>
          <a:xfrm>
            <a:off x="3365738" y="3946077"/>
            <a:ext cx="2970790" cy="309908"/>
          </a:xfrm>
          <a:prstGeom prst="roundRect">
            <a:avLst/>
          </a:prstGeom>
          <a:solidFill>
            <a:srgbClr val="FF35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b="1" dirty="0">
                <a:latin typeface="Sassoon Infant" pitchFamily="2" charset="0"/>
                <a:ea typeface="Sassoon Infant" pitchFamily="2" charset="0"/>
              </a:rPr>
              <a:t>Behaviour Management</a:t>
            </a:r>
          </a:p>
        </p:txBody>
      </p:sp>
      <p:sp>
        <p:nvSpPr>
          <p:cNvPr id="8" name="TextBox 7">
            <a:extLst>
              <a:ext uri="{FF2B5EF4-FFF2-40B4-BE49-F238E27FC236}">
                <a16:creationId xmlns:a16="http://schemas.microsoft.com/office/drawing/2014/main" id="{9EF795F0-C4BD-E108-3D5F-5784EC1B3558}"/>
              </a:ext>
            </a:extLst>
          </p:cNvPr>
          <p:cNvSpPr txBox="1"/>
          <p:nvPr/>
        </p:nvSpPr>
        <p:spPr>
          <a:xfrm>
            <a:off x="308008" y="4530268"/>
            <a:ext cx="9269130" cy="600164"/>
          </a:xfrm>
          <a:prstGeom prst="rect">
            <a:avLst/>
          </a:prstGeom>
          <a:noFill/>
          <a:ln>
            <a:solidFill>
              <a:srgbClr val="FF0000"/>
            </a:solidFill>
          </a:ln>
        </p:spPr>
        <p:txBody>
          <a:bodyPr wrap="square" rtlCol="0">
            <a:spAutoFit/>
          </a:bodyPr>
          <a:lstStyle/>
          <a:p>
            <a:r>
              <a:rPr lang="en-GB" sz="1100" dirty="0"/>
              <a:t>We have been reviewing our behaviour policy and management procedures so have attached these so you can become familiar with how the school supports and deals with different types of behaviour. Our main aim is to support children and families as much as we can and to ensure all children have the best possible chance to make progress without having their learning disrupted by others.</a:t>
            </a:r>
          </a:p>
        </p:txBody>
      </p:sp>
    </p:spTree>
    <p:extLst>
      <p:ext uri="{BB962C8B-B14F-4D97-AF65-F5344CB8AC3E}">
        <p14:creationId xmlns:p14="http://schemas.microsoft.com/office/powerpoint/2010/main" val="412829305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FC82831443FCE4C8ED4E9FE624C880E" ma:contentTypeVersion="18" ma:contentTypeDescription="Create a new document." ma:contentTypeScope="" ma:versionID="f9c29754df4dea94e316437625300d99">
  <xsd:schema xmlns:xsd="http://www.w3.org/2001/XMLSchema" xmlns:xs="http://www.w3.org/2001/XMLSchema" xmlns:p="http://schemas.microsoft.com/office/2006/metadata/properties" xmlns:ns3="5cec3b11-46c9-41cc-bcbc-099c1464f52d" xmlns:ns4="c1cc5233-0a48-47e1-8b4f-45da13b094a7" targetNamespace="http://schemas.microsoft.com/office/2006/metadata/properties" ma:root="true" ma:fieldsID="2d7b294a04d22ba86e9390edb30070e7" ns3:_="" ns4:_="">
    <xsd:import namespace="5cec3b11-46c9-41cc-bcbc-099c1464f52d"/>
    <xsd:import namespace="c1cc5233-0a48-47e1-8b4f-45da13b094a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_activity" minOccurs="0"/>
                <xsd:element ref="ns3:MediaServiceObjectDetectorVersions" minOccurs="0"/>
                <xsd:element ref="ns4:SharedWithUsers" minOccurs="0"/>
                <xsd:element ref="ns4:SharedWithDetails" minOccurs="0"/>
                <xsd:element ref="ns4:SharingHintHash" minOccurs="0"/>
                <xsd:element ref="ns3:MediaServiceSearchPropertie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ec3b11-46c9-41cc-bcbc-099c1464f5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SystemTags" ma:index="25"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1cc5233-0a48-47e1-8b4f-45da13b094a7" elementFormDefault="qualified">
    <xsd:import namespace="http://schemas.microsoft.com/office/2006/documentManagement/types"/>
    <xsd:import namespace="http://schemas.microsoft.com/office/infopath/2007/PartnerControls"/>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element name="SharingHintHash" ma:index="2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5cec3b11-46c9-41cc-bcbc-099c1464f52d" xsi:nil="true"/>
  </documentManagement>
</p:properties>
</file>

<file path=customXml/itemProps1.xml><?xml version="1.0" encoding="utf-8"?>
<ds:datastoreItem xmlns:ds="http://schemas.openxmlformats.org/officeDocument/2006/customXml" ds:itemID="{88241062-B840-403E-B582-A909693CA95B}">
  <ds:schemaRefs>
    <ds:schemaRef ds:uri="http://schemas.microsoft.com/sharepoint/v3/contenttype/forms"/>
  </ds:schemaRefs>
</ds:datastoreItem>
</file>

<file path=customXml/itemProps2.xml><?xml version="1.0" encoding="utf-8"?>
<ds:datastoreItem xmlns:ds="http://schemas.openxmlformats.org/officeDocument/2006/customXml" ds:itemID="{538F78C2-08CB-4BCA-94C9-07586B90694D}">
  <ds:schemaRefs>
    <ds:schemaRef ds:uri="5cec3b11-46c9-41cc-bcbc-099c1464f52d"/>
    <ds:schemaRef ds:uri="c1cc5233-0a48-47e1-8b4f-45da13b094a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F98835C-28DC-4D72-96B4-EDD79CA2E0D1}">
  <ds:schemaRefs>
    <ds:schemaRef ds:uri="http://www.w3.org/XML/1998/namespace"/>
    <ds:schemaRef ds:uri="c1cc5233-0a48-47e1-8b4f-45da13b094a7"/>
    <ds:schemaRef ds:uri="http://schemas.openxmlformats.org/package/2006/metadata/core-properties"/>
    <ds:schemaRef ds:uri="5cec3b11-46c9-41cc-bcbc-099c1464f52d"/>
    <ds:schemaRef ds:uri="http://purl.org/dc/dcmitype/"/>
    <ds:schemaRef ds:uri="http://schemas.microsoft.com/office/2006/documentManagement/types"/>
    <ds:schemaRef ds:uri="http://purl.org/dc/elements/1.1/"/>
    <ds:schemaRef ds:uri="http://purl.org/dc/terms/"/>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962</TotalTime>
  <Words>567</Words>
  <Application>Microsoft Office PowerPoint</Application>
  <PresentationFormat>A4 Paper (210x297 mm)</PresentationFormat>
  <Paragraphs>40</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Sassoon Infant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Polly Evans</dc:creator>
  <cp:lastModifiedBy>9312465 headteacher.2465</cp:lastModifiedBy>
  <cp:revision>52</cp:revision>
  <cp:lastPrinted>2024-08-30T10:40:37Z</cp:lastPrinted>
  <dcterms:created xsi:type="dcterms:W3CDTF">2024-08-25T14:33:54Z</dcterms:created>
  <dcterms:modified xsi:type="dcterms:W3CDTF">2025-12-05T10:37:13Z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0x0101008FC82831443FCE4C8ED4E9FE624C880E</vt:lpwstr>
  </property>
  <property fmtid="{D5CDD505-2E9C-101B-9397-08002B2CF9AE}" pid="3" name="MediaServiceImageTags">
    <vt:lpwstr/>
  </property>
</Properties>
</file>