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7" r:id="rId5"/>
    <p:sldId id="258" r:id="rId6"/>
    <p:sldId id="267" r:id="rId7"/>
    <p:sldId id="259" r:id="rId8"/>
    <p:sldId id="269" r:id="rId9"/>
    <p:sldId id="260" r:id="rId10"/>
    <p:sldId id="261" r:id="rId11"/>
    <p:sldId id="265" r:id="rId12"/>
    <p:sldId id="262" r:id="rId13"/>
    <p:sldId id="263" r:id="rId14"/>
    <p:sldId id="266" r:id="rId15"/>
    <p:sldId id="264" r:id="rId16"/>
    <p:sldId id="270" r:id="rId17"/>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25C934-2A0E-32EA-57E5-19A734D97866}" v="98" dt="2023-02-02T11:52:29.912"/>
    <p1510:client id="{88902C27-90B2-F6E6-8EB0-A87479686979}" v="242" dt="2023-01-27T14:05:03.1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55" autoAdjust="0"/>
    <p:restoredTop sz="94660"/>
  </p:normalViewPr>
  <p:slideViewPr>
    <p:cSldViewPr>
      <p:cViewPr varScale="1">
        <p:scale>
          <a:sx n="68" d="100"/>
          <a:sy n="68" d="100"/>
        </p:scale>
        <p:origin x="14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28BB4E5-F7A9-4608-9A44-9B9EE5907158}" type="datetimeFigureOut">
              <a:rPr lang="en-GB" smtClean="0"/>
              <a:t>02/03/2025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FE73955-1878-48FA-8600-4BBE8AF1A32A}" type="slidenum">
              <a:rPr lang="en-GB" smtClean="0"/>
              <a:t>‹#›</a:t>
            </a:fld>
            <a:endParaRPr lang="en-GB"/>
          </a:p>
        </p:txBody>
      </p:sp>
    </p:spTree>
    <p:extLst>
      <p:ext uri="{BB962C8B-B14F-4D97-AF65-F5344CB8AC3E}">
        <p14:creationId xmlns:p14="http://schemas.microsoft.com/office/powerpoint/2010/main" val="4136163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E01744-48E6-4190-A304-D7EDE53D91AD}"/>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73596DDA-80AF-477A-94C7-33B9C2641393}"/>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F527432C-A6BA-40AA-B732-25663448CAE6}" type="datetimeFigureOut">
              <a:rPr lang="en-GB"/>
              <a:pPr>
                <a:defRPr/>
              </a:pPr>
              <a:t>02/03/2025</a:t>
            </a:fld>
            <a:endParaRPr lang="en-GB" dirty="0"/>
          </a:p>
        </p:txBody>
      </p:sp>
      <p:sp>
        <p:nvSpPr>
          <p:cNvPr id="4" name="Slide Image Placeholder 3">
            <a:extLst>
              <a:ext uri="{FF2B5EF4-FFF2-40B4-BE49-F238E27FC236}">
                <a16:creationId xmlns:a16="http://schemas.microsoft.com/office/drawing/2014/main" id="{2F020E54-8F63-4725-AB84-725B0806E54E}"/>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a:extLst>
              <a:ext uri="{FF2B5EF4-FFF2-40B4-BE49-F238E27FC236}">
                <a16:creationId xmlns:a16="http://schemas.microsoft.com/office/drawing/2014/main" id="{6FEA0913-C038-41EE-8CED-481694E316F8}"/>
              </a:ext>
            </a:extLst>
          </p:cNvPr>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B6EB2C85-BCB3-460E-AF0F-9FEAA160C1FF}"/>
              </a:ext>
            </a:extLst>
          </p:cNvPr>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784211E2-230B-4A4E-B758-340230022E08}"/>
              </a:ext>
            </a:extLst>
          </p:cNvPr>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AAAF6228-879F-4026-AA01-265D40332CB0}"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ACC2513A-F022-491E-84C0-CE3546E58F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19A9A670-0AF4-4B95-84CD-1C9B19AF8E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100" name="Slide Number Placeholder 3">
            <a:extLst>
              <a:ext uri="{FF2B5EF4-FFF2-40B4-BE49-F238E27FC236}">
                <a16:creationId xmlns:a16="http://schemas.microsoft.com/office/drawing/2014/main" id="{0063231C-5EBE-4DFC-80C4-E440AF7383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0A4C57-F19F-436F-B52B-7F5891303BE5}" type="slidenum">
              <a:rPr lang="en-GB" altLang="en-US"/>
              <a:pPr>
                <a:spcBef>
                  <a:spcPct val="0"/>
                </a:spcBef>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5ED9442-ED05-4618-A5CE-6882E8F845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A7E50521-1C7C-41F5-8FE3-112CFE5668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2532" name="Slide Number Placeholder 3">
            <a:extLst>
              <a:ext uri="{FF2B5EF4-FFF2-40B4-BE49-F238E27FC236}">
                <a16:creationId xmlns:a16="http://schemas.microsoft.com/office/drawing/2014/main" id="{5409EFFF-171E-4444-8DF9-702E5E0A66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63409F-CE4B-433C-B342-5288447CEEE8}" type="slidenum">
              <a:rPr lang="en-GB" altLang="en-US"/>
              <a:pPr>
                <a:spcBef>
                  <a:spcPct val="0"/>
                </a:spcBef>
              </a:pPr>
              <a:t>10</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FE3E8E59-8C0F-49E2-A9F2-1543164BB6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E9EA6C8-19A9-4CA4-A815-7DEEEDC05D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5604" name="Slide Number Placeholder 3">
            <a:extLst>
              <a:ext uri="{FF2B5EF4-FFF2-40B4-BE49-F238E27FC236}">
                <a16:creationId xmlns:a16="http://schemas.microsoft.com/office/drawing/2014/main" id="{16617700-76C2-44CC-BAF0-E6C4CFED7F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4953B5-5794-49A1-B3C0-E39501A12690}" type="slidenum">
              <a:rPr lang="en-GB" altLang="en-US"/>
              <a:pPr>
                <a:spcBef>
                  <a:spcPct val="0"/>
                </a:spcBef>
              </a:pPr>
              <a:t>11</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661FCE4-ABC8-4EDC-8EF0-F426D289CA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EDB2655-B532-4C25-9E95-2EA35CE985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7652" name="Slide Number Placeholder 3">
            <a:extLst>
              <a:ext uri="{FF2B5EF4-FFF2-40B4-BE49-F238E27FC236}">
                <a16:creationId xmlns:a16="http://schemas.microsoft.com/office/drawing/2014/main" id="{2F34DA70-A523-4BF1-9400-D2947837BA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53376C-8814-4FAC-81B9-15E5A967AF8C}" type="slidenum">
              <a:rPr lang="en-GB" altLang="en-US"/>
              <a:pPr>
                <a:spcBef>
                  <a:spcPct val="0"/>
                </a:spcBef>
              </a:pPr>
              <a:t>12</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F1F0B60E-23C7-47C8-9CE8-B37B826186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72D26AD6-7B07-4F72-981E-3D28241FD5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6148" name="Slide Number Placeholder 3">
            <a:extLst>
              <a:ext uri="{FF2B5EF4-FFF2-40B4-BE49-F238E27FC236}">
                <a16:creationId xmlns:a16="http://schemas.microsoft.com/office/drawing/2014/main" id="{ADADAF08-5662-40DF-9E13-466FA83649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92C802-F272-45D1-9BA5-8BC6D8ABF6FE}" type="slidenum">
              <a:rPr lang="en-GB" altLang="en-US"/>
              <a:pPr>
                <a:spcBef>
                  <a:spcPct val="0"/>
                </a:spcBef>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9A8809FC-C84C-4B0D-B9B2-3610C25202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721C2914-60EC-4C49-9AB6-5036681E95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a:p>
        </p:txBody>
      </p:sp>
      <p:sp>
        <p:nvSpPr>
          <p:cNvPr id="8196" name="Slide Number Placeholder 3">
            <a:extLst>
              <a:ext uri="{FF2B5EF4-FFF2-40B4-BE49-F238E27FC236}">
                <a16:creationId xmlns:a16="http://schemas.microsoft.com/office/drawing/2014/main" id="{8B630EB1-CF16-4F01-9457-8BAD3E0949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20738C-FD85-48EC-AB25-5D966F9DEB07}" type="slidenum">
              <a:rPr lang="en-GB" altLang="en-US"/>
              <a:pPr>
                <a:spcBef>
                  <a:spcPct val="0"/>
                </a:spcBef>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20F8BECA-7BD0-40CE-9EA0-93AE08B985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1E0F5629-F138-457C-B216-496631CEA0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a:extLst>
              <a:ext uri="{FF2B5EF4-FFF2-40B4-BE49-F238E27FC236}">
                <a16:creationId xmlns:a16="http://schemas.microsoft.com/office/drawing/2014/main" id="{07C2B22B-B2ED-406E-AFEF-3601805565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DFD3FB-CDB2-4FCD-B8A7-6915B3AC7E10}" type="slidenum">
              <a:rPr lang="en-GB" altLang="en-US"/>
              <a:pPr>
                <a:spcBef>
                  <a:spcPct val="0"/>
                </a:spcBef>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D79833AC-5912-4E13-8282-07ABC27791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7835A895-F55F-40F2-BAFF-C6A4E29879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2292" name="Slide Number Placeholder 3">
            <a:extLst>
              <a:ext uri="{FF2B5EF4-FFF2-40B4-BE49-F238E27FC236}">
                <a16:creationId xmlns:a16="http://schemas.microsoft.com/office/drawing/2014/main" id="{C7316178-E36A-4F1E-921D-B79635EF7B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32CB6EB-2E2D-44B5-B706-94579007CD56}" type="slidenum">
              <a:rPr lang="en-GB" altLang="en-US"/>
              <a:pPr>
                <a:spcBef>
                  <a:spcPct val="0"/>
                </a:spcBef>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6676E71E-5305-4223-8757-B5A5396305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DD32DAD-F374-4B85-8DBA-49E0407BBB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4340" name="Slide Number Placeholder 3">
            <a:extLst>
              <a:ext uri="{FF2B5EF4-FFF2-40B4-BE49-F238E27FC236}">
                <a16:creationId xmlns:a16="http://schemas.microsoft.com/office/drawing/2014/main" id="{706BAEC9-AC83-44F4-AD44-2A7552B6D6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61FE5C-DCBE-4A55-8F8C-4217588627B0}" type="slidenum">
              <a:rPr lang="en-GB" altLang="en-US"/>
              <a:pPr>
                <a:spcBef>
                  <a:spcPct val="0"/>
                </a:spcBef>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00CAEECC-DD16-4B49-8904-1582F025E5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4B517235-51AA-45AB-BB13-F9DE22F621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6388" name="Slide Number Placeholder 3">
            <a:extLst>
              <a:ext uri="{FF2B5EF4-FFF2-40B4-BE49-F238E27FC236}">
                <a16:creationId xmlns:a16="http://schemas.microsoft.com/office/drawing/2014/main" id="{7D180966-C33E-42A4-AFB4-1B020A592F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F0E2CA-F4A6-42D8-9AC4-87E992C17085}" type="slidenum">
              <a:rPr lang="en-GB" altLang="en-US"/>
              <a:pPr>
                <a:spcBef>
                  <a:spcPct val="0"/>
                </a:spcBef>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6DCEC81-5C47-4DFD-97C9-D065C49D27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08E26E13-4C85-4283-83D4-86B0DDC333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8436" name="Slide Number Placeholder 3">
            <a:extLst>
              <a:ext uri="{FF2B5EF4-FFF2-40B4-BE49-F238E27FC236}">
                <a16:creationId xmlns:a16="http://schemas.microsoft.com/office/drawing/2014/main" id="{687144A1-17DA-4535-BFE3-B3CD0A782A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C03867-76E5-4FBE-96E0-70E65657DD83}" type="slidenum">
              <a:rPr lang="en-GB" altLang="en-US"/>
              <a:pPr>
                <a:spcBef>
                  <a:spcPct val="0"/>
                </a:spcBef>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A2A509F-B9D3-4A69-B3C4-F783D2374F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5673E193-187F-4FBF-BC19-4DF5ED11CA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0484" name="Slide Number Placeholder 3">
            <a:extLst>
              <a:ext uri="{FF2B5EF4-FFF2-40B4-BE49-F238E27FC236}">
                <a16:creationId xmlns:a16="http://schemas.microsoft.com/office/drawing/2014/main" id="{03F8C271-1291-46B9-9DDA-60C0BD0D8F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17B6E6-BAD0-4E61-9EB9-CA7FE3F9279F}" type="slidenum">
              <a:rPr lang="en-GB" altLang="en-US"/>
              <a:pPr>
                <a:spcBef>
                  <a:spcPct val="0"/>
                </a:spcBef>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A6DB934-41C7-4D76-9914-081408814EDF}"/>
              </a:ext>
            </a:extLst>
          </p:cNvPr>
          <p:cNvSpPr>
            <a:spLocks noGrp="1"/>
          </p:cNvSpPr>
          <p:nvPr>
            <p:ph type="dt" sz="half" idx="10"/>
          </p:nvPr>
        </p:nvSpPr>
        <p:spPr/>
        <p:txBody>
          <a:bodyPr/>
          <a:lstStyle>
            <a:lvl1pPr>
              <a:defRPr/>
            </a:lvl1pPr>
          </a:lstStyle>
          <a:p>
            <a:pPr>
              <a:defRPr/>
            </a:pPr>
            <a:fld id="{4ACC30B2-E696-41DD-9FFE-EA1EA44D5784}" type="datetimeFigureOut">
              <a:rPr lang="en-GB"/>
              <a:pPr>
                <a:defRPr/>
              </a:pPr>
              <a:t>02/03/2025</a:t>
            </a:fld>
            <a:endParaRPr lang="en-GB" dirty="0"/>
          </a:p>
        </p:txBody>
      </p:sp>
      <p:sp>
        <p:nvSpPr>
          <p:cNvPr id="5" name="Footer Placeholder 4">
            <a:extLst>
              <a:ext uri="{FF2B5EF4-FFF2-40B4-BE49-F238E27FC236}">
                <a16:creationId xmlns:a16="http://schemas.microsoft.com/office/drawing/2014/main" id="{46D4FB4C-941E-4C6F-B259-8235E736040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6052BF0-DC3D-4FB1-8E45-CD413BD893BF}"/>
              </a:ext>
            </a:extLst>
          </p:cNvPr>
          <p:cNvSpPr>
            <a:spLocks noGrp="1"/>
          </p:cNvSpPr>
          <p:nvPr>
            <p:ph type="sldNum" sz="quarter" idx="12"/>
          </p:nvPr>
        </p:nvSpPr>
        <p:spPr/>
        <p:txBody>
          <a:bodyPr/>
          <a:lstStyle>
            <a:lvl1pPr>
              <a:defRPr/>
            </a:lvl1pPr>
          </a:lstStyle>
          <a:p>
            <a:fld id="{EF7396E1-F4D6-4EAC-9C94-E7EECE2D675E}" type="slidenum">
              <a:rPr lang="en-GB" altLang="en-US"/>
              <a:pPr/>
              <a:t>‹#›</a:t>
            </a:fld>
            <a:endParaRPr lang="en-GB" altLang="en-US"/>
          </a:p>
        </p:txBody>
      </p:sp>
    </p:spTree>
    <p:extLst>
      <p:ext uri="{BB962C8B-B14F-4D97-AF65-F5344CB8AC3E}">
        <p14:creationId xmlns:p14="http://schemas.microsoft.com/office/powerpoint/2010/main" val="2474403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1FD205-A531-4C9D-A93B-D9D3F81BDBE3}"/>
              </a:ext>
            </a:extLst>
          </p:cNvPr>
          <p:cNvSpPr>
            <a:spLocks noGrp="1"/>
          </p:cNvSpPr>
          <p:nvPr>
            <p:ph type="dt" sz="half" idx="10"/>
          </p:nvPr>
        </p:nvSpPr>
        <p:spPr/>
        <p:txBody>
          <a:bodyPr/>
          <a:lstStyle>
            <a:lvl1pPr>
              <a:defRPr/>
            </a:lvl1pPr>
          </a:lstStyle>
          <a:p>
            <a:pPr>
              <a:defRPr/>
            </a:pPr>
            <a:fld id="{02CA0C14-0032-4A22-B6EF-DBBA9FF9A8FA}" type="datetimeFigureOut">
              <a:rPr lang="en-GB"/>
              <a:pPr>
                <a:defRPr/>
              </a:pPr>
              <a:t>02/03/2025</a:t>
            </a:fld>
            <a:endParaRPr lang="en-GB" dirty="0"/>
          </a:p>
        </p:txBody>
      </p:sp>
      <p:sp>
        <p:nvSpPr>
          <p:cNvPr id="5" name="Footer Placeholder 4">
            <a:extLst>
              <a:ext uri="{FF2B5EF4-FFF2-40B4-BE49-F238E27FC236}">
                <a16:creationId xmlns:a16="http://schemas.microsoft.com/office/drawing/2014/main" id="{31B2DC38-EAD6-4082-B0B2-B61C6B37080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DAAC32F4-3E8C-4039-8C02-84AB3D8BB1E1}"/>
              </a:ext>
            </a:extLst>
          </p:cNvPr>
          <p:cNvSpPr>
            <a:spLocks noGrp="1"/>
          </p:cNvSpPr>
          <p:nvPr>
            <p:ph type="sldNum" sz="quarter" idx="12"/>
          </p:nvPr>
        </p:nvSpPr>
        <p:spPr/>
        <p:txBody>
          <a:bodyPr/>
          <a:lstStyle>
            <a:lvl1pPr>
              <a:defRPr/>
            </a:lvl1pPr>
          </a:lstStyle>
          <a:p>
            <a:fld id="{87DD70DA-428F-412D-A1F2-8396BECD6A8F}" type="slidenum">
              <a:rPr lang="en-GB" altLang="en-US"/>
              <a:pPr/>
              <a:t>‹#›</a:t>
            </a:fld>
            <a:endParaRPr lang="en-GB" altLang="en-US"/>
          </a:p>
        </p:txBody>
      </p:sp>
    </p:spTree>
    <p:extLst>
      <p:ext uri="{BB962C8B-B14F-4D97-AF65-F5344CB8AC3E}">
        <p14:creationId xmlns:p14="http://schemas.microsoft.com/office/powerpoint/2010/main" val="63606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4154C3-A71D-47A5-AEB7-0388DCD8DC15}"/>
              </a:ext>
            </a:extLst>
          </p:cNvPr>
          <p:cNvSpPr>
            <a:spLocks noGrp="1"/>
          </p:cNvSpPr>
          <p:nvPr>
            <p:ph type="dt" sz="half" idx="10"/>
          </p:nvPr>
        </p:nvSpPr>
        <p:spPr/>
        <p:txBody>
          <a:bodyPr/>
          <a:lstStyle>
            <a:lvl1pPr>
              <a:defRPr/>
            </a:lvl1pPr>
          </a:lstStyle>
          <a:p>
            <a:pPr>
              <a:defRPr/>
            </a:pPr>
            <a:fld id="{E6D3B700-565D-4396-B8C7-AB6B57B73CB7}" type="datetimeFigureOut">
              <a:rPr lang="en-GB"/>
              <a:pPr>
                <a:defRPr/>
              </a:pPr>
              <a:t>02/03/2025</a:t>
            </a:fld>
            <a:endParaRPr lang="en-GB" dirty="0"/>
          </a:p>
        </p:txBody>
      </p:sp>
      <p:sp>
        <p:nvSpPr>
          <p:cNvPr id="5" name="Footer Placeholder 4">
            <a:extLst>
              <a:ext uri="{FF2B5EF4-FFF2-40B4-BE49-F238E27FC236}">
                <a16:creationId xmlns:a16="http://schemas.microsoft.com/office/drawing/2014/main" id="{6D74EC1B-C7BB-4F9E-94D6-BF81332A64E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23BC234A-EF99-42A6-84A3-67C106527595}"/>
              </a:ext>
            </a:extLst>
          </p:cNvPr>
          <p:cNvSpPr>
            <a:spLocks noGrp="1"/>
          </p:cNvSpPr>
          <p:nvPr>
            <p:ph type="sldNum" sz="quarter" idx="12"/>
          </p:nvPr>
        </p:nvSpPr>
        <p:spPr/>
        <p:txBody>
          <a:bodyPr/>
          <a:lstStyle>
            <a:lvl1pPr>
              <a:defRPr/>
            </a:lvl1pPr>
          </a:lstStyle>
          <a:p>
            <a:fld id="{70E40EEF-C941-498B-ABBA-CF1E7543D4FB}" type="slidenum">
              <a:rPr lang="en-GB" altLang="en-US"/>
              <a:pPr/>
              <a:t>‹#›</a:t>
            </a:fld>
            <a:endParaRPr lang="en-GB" altLang="en-US"/>
          </a:p>
        </p:txBody>
      </p:sp>
    </p:spTree>
    <p:extLst>
      <p:ext uri="{BB962C8B-B14F-4D97-AF65-F5344CB8AC3E}">
        <p14:creationId xmlns:p14="http://schemas.microsoft.com/office/powerpoint/2010/main" val="368250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85461B-7B79-493D-9872-03C07996CF6F}"/>
              </a:ext>
            </a:extLst>
          </p:cNvPr>
          <p:cNvSpPr>
            <a:spLocks noGrp="1"/>
          </p:cNvSpPr>
          <p:nvPr>
            <p:ph type="dt" sz="half" idx="10"/>
          </p:nvPr>
        </p:nvSpPr>
        <p:spPr/>
        <p:txBody>
          <a:bodyPr/>
          <a:lstStyle>
            <a:lvl1pPr>
              <a:defRPr/>
            </a:lvl1pPr>
          </a:lstStyle>
          <a:p>
            <a:pPr>
              <a:defRPr/>
            </a:pPr>
            <a:fld id="{A2FE153F-012C-49F4-BB54-5319256A2812}" type="datetimeFigureOut">
              <a:rPr lang="en-GB"/>
              <a:pPr>
                <a:defRPr/>
              </a:pPr>
              <a:t>02/03/2025</a:t>
            </a:fld>
            <a:endParaRPr lang="en-GB" dirty="0"/>
          </a:p>
        </p:txBody>
      </p:sp>
      <p:sp>
        <p:nvSpPr>
          <p:cNvPr id="5" name="Footer Placeholder 4">
            <a:extLst>
              <a:ext uri="{FF2B5EF4-FFF2-40B4-BE49-F238E27FC236}">
                <a16:creationId xmlns:a16="http://schemas.microsoft.com/office/drawing/2014/main" id="{0B62B1D5-B9F4-4C38-9B7C-027B161B2CF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B176652-213F-4340-9A59-B86B2C164886}"/>
              </a:ext>
            </a:extLst>
          </p:cNvPr>
          <p:cNvSpPr>
            <a:spLocks noGrp="1"/>
          </p:cNvSpPr>
          <p:nvPr>
            <p:ph type="sldNum" sz="quarter" idx="12"/>
          </p:nvPr>
        </p:nvSpPr>
        <p:spPr/>
        <p:txBody>
          <a:bodyPr/>
          <a:lstStyle>
            <a:lvl1pPr>
              <a:defRPr/>
            </a:lvl1pPr>
          </a:lstStyle>
          <a:p>
            <a:fld id="{C851273F-9880-4754-80A5-5F318AEDA841}" type="slidenum">
              <a:rPr lang="en-GB" altLang="en-US"/>
              <a:pPr/>
              <a:t>‹#›</a:t>
            </a:fld>
            <a:endParaRPr lang="en-GB" altLang="en-US"/>
          </a:p>
        </p:txBody>
      </p:sp>
    </p:spTree>
    <p:extLst>
      <p:ext uri="{BB962C8B-B14F-4D97-AF65-F5344CB8AC3E}">
        <p14:creationId xmlns:p14="http://schemas.microsoft.com/office/powerpoint/2010/main" val="2093727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23FDB6-CF9B-4D0A-B1BF-EA187320C66C}"/>
              </a:ext>
            </a:extLst>
          </p:cNvPr>
          <p:cNvSpPr>
            <a:spLocks noGrp="1"/>
          </p:cNvSpPr>
          <p:nvPr>
            <p:ph type="dt" sz="half" idx="10"/>
          </p:nvPr>
        </p:nvSpPr>
        <p:spPr/>
        <p:txBody>
          <a:bodyPr/>
          <a:lstStyle>
            <a:lvl1pPr>
              <a:defRPr/>
            </a:lvl1pPr>
          </a:lstStyle>
          <a:p>
            <a:pPr>
              <a:defRPr/>
            </a:pPr>
            <a:fld id="{A7F6CCC8-4C87-4F53-B236-486AAC98DA23}" type="datetimeFigureOut">
              <a:rPr lang="en-GB"/>
              <a:pPr>
                <a:defRPr/>
              </a:pPr>
              <a:t>02/03/2025</a:t>
            </a:fld>
            <a:endParaRPr lang="en-GB" dirty="0"/>
          </a:p>
        </p:txBody>
      </p:sp>
      <p:sp>
        <p:nvSpPr>
          <p:cNvPr id="5" name="Footer Placeholder 4">
            <a:extLst>
              <a:ext uri="{FF2B5EF4-FFF2-40B4-BE49-F238E27FC236}">
                <a16:creationId xmlns:a16="http://schemas.microsoft.com/office/drawing/2014/main" id="{AC242351-1B97-4751-856C-BCC8B9E967A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0450086-2EFD-44C1-8D84-6D30B55B4F5F}"/>
              </a:ext>
            </a:extLst>
          </p:cNvPr>
          <p:cNvSpPr>
            <a:spLocks noGrp="1"/>
          </p:cNvSpPr>
          <p:nvPr>
            <p:ph type="sldNum" sz="quarter" idx="12"/>
          </p:nvPr>
        </p:nvSpPr>
        <p:spPr/>
        <p:txBody>
          <a:bodyPr/>
          <a:lstStyle>
            <a:lvl1pPr>
              <a:defRPr/>
            </a:lvl1pPr>
          </a:lstStyle>
          <a:p>
            <a:fld id="{D9CD6C57-E243-4511-8EA8-0F3466A63F6E}" type="slidenum">
              <a:rPr lang="en-GB" altLang="en-US"/>
              <a:pPr/>
              <a:t>‹#›</a:t>
            </a:fld>
            <a:endParaRPr lang="en-GB" altLang="en-US"/>
          </a:p>
        </p:txBody>
      </p:sp>
    </p:spTree>
    <p:extLst>
      <p:ext uri="{BB962C8B-B14F-4D97-AF65-F5344CB8AC3E}">
        <p14:creationId xmlns:p14="http://schemas.microsoft.com/office/powerpoint/2010/main" val="3635585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1298D52E-4839-4AC6-9023-6E6CE1EEAFE3}"/>
              </a:ext>
            </a:extLst>
          </p:cNvPr>
          <p:cNvSpPr>
            <a:spLocks noGrp="1"/>
          </p:cNvSpPr>
          <p:nvPr>
            <p:ph type="dt" sz="half" idx="10"/>
          </p:nvPr>
        </p:nvSpPr>
        <p:spPr/>
        <p:txBody>
          <a:bodyPr/>
          <a:lstStyle>
            <a:lvl1pPr>
              <a:defRPr/>
            </a:lvl1pPr>
          </a:lstStyle>
          <a:p>
            <a:pPr>
              <a:defRPr/>
            </a:pPr>
            <a:fld id="{5DF24FFC-1128-4ACF-B0C9-79D8F7A40268}" type="datetimeFigureOut">
              <a:rPr lang="en-GB"/>
              <a:pPr>
                <a:defRPr/>
              </a:pPr>
              <a:t>02/03/2025</a:t>
            </a:fld>
            <a:endParaRPr lang="en-GB" dirty="0"/>
          </a:p>
        </p:txBody>
      </p:sp>
      <p:sp>
        <p:nvSpPr>
          <p:cNvPr id="6" name="Footer Placeholder 4">
            <a:extLst>
              <a:ext uri="{FF2B5EF4-FFF2-40B4-BE49-F238E27FC236}">
                <a16:creationId xmlns:a16="http://schemas.microsoft.com/office/drawing/2014/main" id="{C93624EE-196F-485A-9BFE-B2FE495771DF}"/>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E6D2AF84-1F9D-4C20-97E9-6817BE573817}"/>
              </a:ext>
            </a:extLst>
          </p:cNvPr>
          <p:cNvSpPr>
            <a:spLocks noGrp="1"/>
          </p:cNvSpPr>
          <p:nvPr>
            <p:ph type="sldNum" sz="quarter" idx="12"/>
          </p:nvPr>
        </p:nvSpPr>
        <p:spPr/>
        <p:txBody>
          <a:bodyPr/>
          <a:lstStyle>
            <a:lvl1pPr>
              <a:defRPr/>
            </a:lvl1pPr>
          </a:lstStyle>
          <a:p>
            <a:fld id="{8F1785E3-95BB-4D80-B3F4-4C494D24B8E0}" type="slidenum">
              <a:rPr lang="en-GB" altLang="en-US"/>
              <a:pPr/>
              <a:t>‹#›</a:t>
            </a:fld>
            <a:endParaRPr lang="en-GB" altLang="en-US"/>
          </a:p>
        </p:txBody>
      </p:sp>
    </p:spTree>
    <p:extLst>
      <p:ext uri="{BB962C8B-B14F-4D97-AF65-F5344CB8AC3E}">
        <p14:creationId xmlns:p14="http://schemas.microsoft.com/office/powerpoint/2010/main" val="1697649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37E08C17-E269-434C-970A-18E07268EB37}"/>
              </a:ext>
            </a:extLst>
          </p:cNvPr>
          <p:cNvSpPr>
            <a:spLocks noGrp="1"/>
          </p:cNvSpPr>
          <p:nvPr>
            <p:ph type="dt" sz="half" idx="10"/>
          </p:nvPr>
        </p:nvSpPr>
        <p:spPr/>
        <p:txBody>
          <a:bodyPr/>
          <a:lstStyle>
            <a:lvl1pPr>
              <a:defRPr/>
            </a:lvl1pPr>
          </a:lstStyle>
          <a:p>
            <a:pPr>
              <a:defRPr/>
            </a:pPr>
            <a:fld id="{ECCBE550-6145-47BD-A589-D6CC3CD9BED6}" type="datetimeFigureOut">
              <a:rPr lang="en-GB"/>
              <a:pPr>
                <a:defRPr/>
              </a:pPr>
              <a:t>02/03/2025</a:t>
            </a:fld>
            <a:endParaRPr lang="en-GB" dirty="0"/>
          </a:p>
        </p:txBody>
      </p:sp>
      <p:sp>
        <p:nvSpPr>
          <p:cNvPr id="8" name="Footer Placeholder 4">
            <a:extLst>
              <a:ext uri="{FF2B5EF4-FFF2-40B4-BE49-F238E27FC236}">
                <a16:creationId xmlns:a16="http://schemas.microsoft.com/office/drawing/2014/main" id="{E463ABD5-8151-415B-A8FE-D834BC977D01}"/>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F63F72B9-3763-4ED7-9D4D-48D1D6CB08E1}"/>
              </a:ext>
            </a:extLst>
          </p:cNvPr>
          <p:cNvSpPr>
            <a:spLocks noGrp="1"/>
          </p:cNvSpPr>
          <p:nvPr>
            <p:ph type="sldNum" sz="quarter" idx="12"/>
          </p:nvPr>
        </p:nvSpPr>
        <p:spPr/>
        <p:txBody>
          <a:bodyPr/>
          <a:lstStyle>
            <a:lvl1pPr>
              <a:defRPr/>
            </a:lvl1pPr>
          </a:lstStyle>
          <a:p>
            <a:fld id="{2A89799B-ACFF-4752-B4AD-CD5BC643A23A}" type="slidenum">
              <a:rPr lang="en-GB" altLang="en-US"/>
              <a:pPr/>
              <a:t>‹#›</a:t>
            </a:fld>
            <a:endParaRPr lang="en-GB" altLang="en-US"/>
          </a:p>
        </p:txBody>
      </p:sp>
    </p:spTree>
    <p:extLst>
      <p:ext uri="{BB962C8B-B14F-4D97-AF65-F5344CB8AC3E}">
        <p14:creationId xmlns:p14="http://schemas.microsoft.com/office/powerpoint/2010/main" val="1148294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2C65E06F-7F28-45F7-AC4E-6726594E9303}"/>
              </a:ext>
            </a:extLst>
          </p:cNvPr>
          <p:cNvSpPr>
            <a:spLocks noGrp="1"/>
          </p:cNvSpPr>
          <p:nvPr>
            <p:ph type="dt" sz="half" idx="10"/>
          </p:nvPr>
        </p:nvSpPr>
        <p:spPr/>
        <p:txBody>
          <a:bodyPr/>
          <a:lstStyle>
            <a:lvl1pPr>
              <a:defRPr/>
            </a:lvl1pPr>
          </a:lstStyle>
          <a:p>
            <a:pPr>
              <a:defRPr/>
            </a:pPr>
            <a:fld id="{17FEF505-A45A-4B1A-AACC-9A0E18693A3D}" type="datetimeFigureOut">
              <a:rPr lang="en-GB"/>
              <a:pPr>
                <a:defRPr/>
              </a:pPr>
              <a:t>02/03/2025</a:t>
            </a:fld>
            <a:endParaRPr lang="en-GB" dirty="0"/>
          </a:p>
        </p:txBody>
      </p:sp>
      <p:sp>
        <p:nvSpPr>
          <p:cNvPr id="4" name="Footer Placeholder 4">
            <a:extLst>
              <a:ext uri="{FF2B5EF4-FFF2-40B4-BE49-F238E27FC236}">
                <a16:creationId xmlns:a16="http://schemas.microsoft.com/office/drawing/2014/main" id="{BAF84EE7-203E-498B-9B22-3A2E82D98009}"/>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23654CC0-2214-488A-A431-29828203A645}"/>
              </a:ext>
            </a:extLst>
          </p:cNvPr>
          <p:cNvSpPr>
            <a:spLocks noGrp="1"/>
          </p:cNvSpPr>
          <p:nvPr>
            <p:ph type="sldNum" sz="quarter" idx="12"/>
          </p:nvPr>
        </p:nvSpPr>
        <p:spPr/>
        <p:txBody>
          <a:bodyPr/>
          <a:lstStyle>
            <a:lvl1pPr>
              <a:defRPr/>
            </a:lvl1pPr>
          </a:lstStyle>
          <a:p>
            <a:fld id="{B4A2A60D-0ECE-4631-845A-DB77EA342EEF}" type="slidenum">
              <a:rPr lang="en-GB" altLang="en-US"/>
              <a:pPr/>
              <a:t>‹#›</a:t>
            </a:fld>
            <a:endParaRPr lang="en-GB" altLang="en-US"/>
          </a:p>
        </p:txBody>
      </p:sp>
    </p:spTree>
    <p:extLst>
      <p:ext uri="{BB962C8B-B14F-4D97-AF65-F5344CB8AC3E}">
        <p14:creationId xmlns:p14="http://schemas.microsoft.com/office/powerpoint/2010/main" val="3429131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B6D6B58-3A94-46C9-9058-E5825D3B4DEB}"/>
              </a:ext>
            </a:extLst>
          </p:cNvPr>
          <p:cNvSpPr>
            <a:spLocks noGrp="1"/>
          </p:cNvSpPr>
          <p:nvPr>
            <p:ph type="dt" sz="half" idx="10"/>
          </p:nvPr>
        </p:nvSpPr>
        <p:spPr/>
        <p:txBody>
          <a:bodyPr/>
          <a:lstStyle>
            <a:lvl1pPr>
              <a:defRPr/>
            </a:lvl1pPr>
          </a:lstStyle>
          <a:p>
            <a:pPr>
              <a:defRPr/>
            </a:pPr>
            <a:fld id="{4DE93BAC-FD93-44EE-A4F2-3A753CEA7D3B}" type="datetimeFigureOut">
              <a:rPr lang="en-GB"/>
              <a:pPr>
                <a:defRPr/>
              </a:pPr>
              <a:t>02/03/2025</a:t>
            </a:fld>
            <a:endParaRPr lang="en-GB" dirty="0"/>
          </a:p>
        </p:txBody>
      </p:sp>
      <p:sp>
        <p:nvSpPr>
          <p:cNvPr id="3" name="Footer Placeholder 4">
            <a:extLst>
              <a:ext uri="{FF2B5EF4-FFF2-40B4-BE49-F238E27FC236}">
                <a16:creationId xmlns:a16="http://schemas.microsoft.com/office/drawing/2014/main" id="{6EE3E956-5A90-497E-85D7-CC1580D5A0A6}"/>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318B327B-7A39-464D-BED0-D85E0D1C0702}"/>
              </a:ext>
            </a:extLst>
          </p:cNvPr>
          <p:cNvSpPr>
            <a:spLocks noGrp="1"/>
          </p:cNvSpPr>
          <p:nvPr>
            <p:ph type="sldNum" sz="quarter" idx="12"/>
          </p:nvPr>
        </p:nvSpPr>
        <p:spPr/>
        <p:txBody>
          <a:bodyPr/>
          <a:lstStyle>
            <a:lvl1pPr>
              <a:defRPr/>
            </a:lvl1pPr>
          </a:lstStyle>
          <a:p>
            <a:fld id="{DBF090BA-A35E-4F5E-AF45-BFC557198F35}" type="slidenum">
              <a:rPr lang="en-GB" altLang="en-US"/>
              <a:pPr/>
              <a:t>‹#›</a:t>
            </a:fld>
            <a:endParaRPr lang="en-GB" altLang="en-US"/>
          </a:p>
        </p:txBody>
      </p:sp>
    </p:spTree>
    <p:extLst>
      <p:ext uri="{BB962C8B-B14F-4D97-AF65-F5344CB8AC3E}">
        <p14:creationId xmlns:p14="http://schemas.microsoft.com/office/powerpoint/2010/main" val="2405187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8F7A0FA-CC3B-43F7-B03F-FC3E297E8C53}"/>
              </a:ext>
            </a:extLst>
          </p:cNvPr>
          <p:cNvSpPr>
            <a:spLocks noGrp="1"/>
          </p:cNvSpPr>
          <p:nvPr>
            <p:ph type="dt" sz="half" idx="10"/>
          </p:nvPr>
        </p:nvSpPr>
        <p:spPr/>
        <p:txBody>
          <a:bodyPr/>
          <a:lstStyle>
            <a:lvl1pPr>
              <a:defRPr/>
            </a:lvl1pPr>
          </a:lstStyle>
          <a:p>
            <a:pPr>
              <a:defRPr/>
            </a:pPr>
            <a:fld id="{B7B18E7C-95BB-41DB-BF9F-C9FA56C3CCC0}" type="datetimeFigureOut">
              <a:rPr lang="en-GB"/>
              <a:pPr>
                <a:defRPr/>
              </a:pPr>
              <a:t>02/03/2025</a:t>
            </a:fld>
            <a:endParaRPr lang="en-GB" dirty="0"/>
          </a:p>
        </p:txBody>
      </p:sp>
      <p:sp>
        <p:nvSpPr>
          <p:cNvPr id="6" name="Footer Placeholder 4">
            <a:extLst>
              <a:ext uri="{FF2B5EF4-FFF2-40B4-BE49-F238E27FC236}">
                <a16:creationId xmlns:a16="http://schemas.microsoft.com/office/drawing/2014/main" id="{970A438E-C90F-4CF0-8E69-ACC193E21C3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CC048602-1937-4330-8FAF-180D44EFC883}"/>
              </a:ext>
            </a:extLst>
          </p:cNvPr>
          <p:cNvSpPr>
            <a:spLocks noGrp="1"/>
          </p:cNvSpPr>
          <p:nvPr>
            <p:ph type="sldNum" sz="quarter" idx="12"/>
          </p:nvPr>
        </p:nvSpPr>
        <p:spPr/>
        <p:txBody>
          <a:bodyPr/>
          <a:lstStyle>
            <a:lvl1pPr>
              <a:defRPr/>
            </a:lvl1pPr>
          </a:lstStyle>
          <a:p>
            <a:fld id="{F60D8889-6360-4F36-8E97-A40AF80D77CC}" type="slidenum">
              <a:rPr lang="en-GB" altLang="en-US"/>
              <a:pPr/>
              <a:t>‹#›</a:t>
            </a:fld>
            <a:endParaRPr lang="en-GB" altLang="en-US"/>
          </a:p>
        </p:txBody>
      </p:sp>
    </p:spTree>
    <p:extLst>
      <p:ext uri="{BB962C8B-B14F-4D97-AF65-F5344CB8AC3E}">
        <p14:creationId xmlns:p14="http://schemas.microsoft.com/office/powerpoint/2010/main" val="3695227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1013142-EC58-4A17-9CF4-70F70274F17E}"/>
              </a:ext>
            </a:extLst>
          </p:cNvPr>
          <p:cNvSpPr>
            <a:spLocks noGrp="1"/>
          </p:cNvSpPr>
          <p:nvPr>
            <p:ph type="dt" sz="half" idx="10"/>
          </p:nvPr>
        </p:nvSpPr>
        <p:spPr/>
        <p:txBody>
          <a:bodyPr/>
          <a:lstStyle>
            <a:lvl1pPr>
              <a:defRPr/>
            </a:lvl1pPr>
          </a:lstStyle>
          <a:p>
            <a:pPr>
              <a:defRPr/>
            </a:pPr>
            <a:fld id="{FDC17B02-76D0-430F-9772-60FB6CA2A918}" type="datetimeFigureOut">
              <a:rPr lang="en-GB"/>
              <a:pPr>
                <a:defRPr/>
              </a:pPr>
              <a:t>02/03/2025</a:t>
            </a:fld>
            <a:endParaRPr lang="en-GB" dirty="0"/>
          </a:p>
        </p:txBody>
      </p:sp>
      <p:sp>
        <p:nvSpPr>
          <p:cNvPr id="6" name="Footer Placeholder 4">
            <a:extLst>
              <a:ext uri="{FF2B5EF4-FFF2-40B4-BE49-F238E27FC236}">
                <a16:creationId xmlns:a16="http://schemas.microsoft.com/office/drawing/2014/main" id="{80959605-01EE-41D2-B35A-E81ACD60679C}"/>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012DEFB-658C-424D-9958-1D48D9429087}"/>
              </a:ext>
            </a:extLst>
          </p:cNvPr>
          <p:cNvSpPr>
            <a:spLocks noGrp="1"/>
          </p:cNvSpPr>
          <p:nvPr>
            <p:ph type="sldNum" sz="quarter" idx="12"/>
          </p:nvPr>
        </p:nvSpPr>
        <p:spPr/>
        <p:txBody>
          <a:bodyPr/>
          <a:lstStyle>
            <a:lvl1pPr>
              <a:defRPr/>
            </a:lvl1pPr>
          </a:lstStyle>
          <a:p>
            <a:fld id="{E404EF0C-041E-40F9-B805-A552DA037885}" type="slidenum">
              <a:rPr lang="en-GB" altLang="en-US"/>
              <a:pPr/>
              <a:t>‹#›</a:t>
            </a:fld>
            <a:endParaRPr lang="en-GB" altLang="en-US"/>
          </a:p>
        </p:txBody>
      </p:sp>
    </p:spTree>
    <p:extLst>
      <p:ext uri="{BB962C8B-B14F-4D97-AF65-F5344CB8AC3E}">
        <p14:creationId xmlns:p14="http://schemas.microsoft.com/office/powerpoint/2010/main" val="1273173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99CCFF"/>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8A5500B-160A-4608-96E1-12944D3A258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AD1BE9A-8950-473E-A433-56982FD9821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2F9D3C45-C8D3-4DD5-8687-310BDFE3742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D599994-282D-409F-A89D-831C606680BA}" type="datetimeFigureOut">
              <a:rPr lang="en-GB"/>
              <a:pPr>
                <a:defRPr/>
              </a:pPr>
              <a:t>02/03/2025</a:t>
            </a:fld>
            <a:endParaRPr lang="en-GB" dirty="0"/>
          </a:p>
        </p:txBody>
      </p:sp>
      <p:sp>
        <p:nvSpPr>
          <p:cNvPr id="5" name="Footer Placeholder 4">
            <a:extLst>
              <a:ext uri="{FF2B5EF4-FFF2-40B4-BE49-F238E27FC236}">
                <a16:creationId xmlns:a16="http://schemas.microsoft.com/office/drawing/2014/main" id="{CBA9A118-055B-4A93-AB7D-F4C1F751109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a:extLst>
              <a:ext uri="{FF2B5EF4-FFF2-40B4-BE49-F238E27FC236}">
                <a16:creationId xmlns:a16="http://schemas.microsoft.com/office/drawing/2014/main" id="{CFB5DDE9-F0EE-4CCB-A1CF-10FB392A921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DFC11D5-2B8D-443F-AE7F-D24A2D1A8B1F}"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oxfordshireoutdoorlearningservice.co.uk/centres/kilvrough-manor/"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1">
            <a:extLst>
              <a:ext uri="{FF2B5EF4-FFF2-40B4-BE49-F238E27FC236}">
                <a16:creationId xmlns:a16="http://schemas.microsoft.com/office/drawing/2014/main" id="{F1C539F2-CD5E-4BD6-A4A4-A53C50140867}"/>
              </a:ext>
            </a:extLst>
          </p:cNvPr>
          <p:cNvSpPr txBox="1">
            <a:spLocks noChangeArrowheads="1"/>
          </p:cNvSpPr>
          <p:nvPr/>
        </p:nvSpPr>
        <p:spPr bwMode="auto">
          <a:xfrm>
            <a:off x="0" y="2060575"/>
            <a:ext cx="9144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400" b="1" dirty="0">
                <a:solidFill>
                  <a:srgbClr val="0000FF"/>
                </a:solidFill>
                <a:latin typeface="Arial Black" panose="020B0A04020102020204" pitchFamily="34" charset="0"/>
              </a:rPr>
              <a:t>Y6 Residential</a:t>
            </a:r>
          </a:p>
          <a:p>
            <a:pPr algn="ctr" eaLnBrk="1" hangingPunct="1">
              <a:spcBef>
                <a:spcPct val="0"/>
              </a:spcBef>
              <a:buNone/>
            </a:pPr>
            <a:r>
              <a:rPr lang="en-GB" altLang="en-US" b="1" dirty="0">
                <a:solidFill>
                  <a:srgbClr val="0000FF"/>
                </a:solidFill>
                <a:latin typeface="Arial Black"/>
                <a:cs typeface="Arial"/>
              </a:rPr>
              <a:t>Mon 31</a:t>
            </a:r>
            <a:r>
              <a:rPr lang="en-GB" altLang="en-US" b="1" baseline="30000" dirty="0">
                <a:solidFill>
                  <a:srgbClr val="0000FF"/>
                </a:solidFill>
                <a:latin typeface="Arial Black"/>
                <a:cs typeface="Arial"/>
              </a:rPr>
              <a:t>st</a:t>
            </a:r>
            <a:r>
              <a:rPr lang="en-GB" altLang="en-US" b="1" dirty="0">
                <a:solidFill>
                  <a:srgbClr val="0000FF"/>
                </a:solidFill>
                <a:latin typeface="Arial Black"/>
                <a:cs typeface="Arial"/>
              </a:rPr>
              <a:t> March – Fri 4</a:t>
            </a:r>
            <a:r>
              <a:rPr lang="en-GB" altLang="en-US" b="1" baseline="30000" dirty="0">
                <a:solidFill>
                  <a:srgbClr val="0000FF"/>
                </a:solidFill>
                <a:latin typeface="Arial Black"/>
                <a:cs typeface="Arial"/>
              </a:rPr>
              <a:t>th</a:t>
            </a:r>
            <a:r>
              <a:rPr lang="en-GB" altLang="en-US" b="1" dirty="0">
                <a:solidFill>
                  <a:srgbClr val="0000FF"/>
                </a:solidFill>
                <a:latin typeface="Arial Black"/>
                <a:cs typeface="Arial"/>
              </a:rPr>
              <a:t> April 2025</a:t>
            </a:r>
          </a:p>
          <a:p>
            <a:pPr algn="ctr" eaLnBrk="1" hangingPunct="1">
              <a:spcBef>
                <a:spcPct val="0"/>
              </a:spcBef>
              <a:buFontTx/>
              <a:buNone/>
            </a:pPr>
            <a:endParaRPr lang="en-GB" altLang="en-US" sz="4400" b="1" dirty="0">
              <a:latin typeface="Arial Black" panose="020B0A04020102020204" pitchFamily="34" charset="0"/>
            </a:endParaRPr>
          </a:p>
        </p:txBody>
      </p:sp>
      <p:sp>
        <p:nvSpPr>
          <p:cNvPr id="3" name="Rectangle 2">
            <a:extLst>
              <a:ext uri="{FF2B5EF4-FFF2-40B4-BE49-F238E27FC236}">
                <a16:creationId xmlns:a16="http://schemas.microsoft.com/office/drawing/2014/main" id="{E407D945-8812-49EC-9A87-AF8ADB96DE60}"/>
              </a:ext>
            </a:extLst>
          </p:cNvPr>
          <p:cNvSpPr/>
          <p:nvPr/>
        </p:nvSpPr>
        <p:spPr>
          <a:xfrm>
            <a:off x="899592" y="3789040"/>
            <a:ext cx="7344816" cy="1323439"/>
          </a:xfrm>
          <a:prstGeom prst="rect">
            <a:avLst/>
          </a:prstGeom>
          <a:noFill/>
        </p:spPr>
        <p:txBody>
          <a:bodyPr>
            <a:spAutoFit/>
          </a:bodyPr>
          <a:lstStyle/>
          <a:p>
            <a:pPr algn="ctr" eaLnBrk="1" fontAlgn="auto" hangingPunct="1">
              <a:spcBef>
                <a:spcPts val="0"/>
              </a:spcBef>
              <a:spcAft>
                <a:spcPts val="0"/>
              </a:spcAft>
              <a:defRPr/>
            </a:pPr>
            <a:r>
              <a:rPr lang="en-US" sz="8000" b="1" dirty="0">
                <a:ln w="10541" cmpd="sng">
                  <a:solidFill>
                    <a:schemeClr val="accent1">
                      <a:shade val="88000"/>
                      <a:satMod val="110000"/>
                    </a:schemeClr>
                  </a:solidFill>
                  <a:prstDash val="solid"/>
                </a:ln>
                <a:solidFill>
                  <a:srgbClr val="0000FF"/>
                </a:solidFill>
                <a:latin typeface="+mn-lt"/>
                <a:cs typeface="+mn-cs"/>
              </a:rPr>
              <a:t>Kilvrough Manor</a:t>
            </a:r>
          </a:p>
        </p:txBody>
      </p:sp>
      <p:pic>
        <p:nvPicPr>
          <p:cNvPr id="3077" name="Picture 6">
            <a:extLst>
              <a:ext uri="{FF2B5EF4-FFF2-40B4-BE49-F238E27FC236}">
                <a16:creationId xmlns:a16="http://schemas.microsoft.com/office/drawing/2014/main" id="{C77E1B99-7904-4466-A64B-B4ABBE69AE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1394" t="18987" r="11394" b="28522"/>
          <a:stretch>
            <a:fillRect/>
          </a:stretch>
        </p:blipFill>
        <p:spPr bwMode="auto">
          <a:xfrm>
            <a:off x="3186113" y="5330825"/>
            <a:ext cx="2743200" cy="1385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FF2B5EF4-FFF2-40B4-BE49-F238E27FC236}">
                <a16:creationId xmlns:a16="http://schemas.microsoft.com/office/drawing/2014/main" id="{E3836005-923E-440E-9F61-9874A9CB16B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547596" y="40342"/>
            <a:ext cx="2020233" cy="202023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71C48EF-45FF-4677-8D48-5099C652BB49}"/>
              </a:ext>
            </a:extLst>
          </p:cNvPr>
          <p:cNvSpPr/>
          <p:nvPr/>
        </p:nvSpPr>
        <p:spPr>
          <a:xfrm>
            <a:off x="179512" y="0"/>
            <a:ext cx="8712968" cy="830997"/>
          </a:xfrm>
          <a:prstGeom prst="rect">
            <a:avLst/>
          </a:prstGeom>
          <a:noFill/>
        </p:spPr>
        <p:txBody>
          <a:bodyPr>
            <a:spAutoFit/>
          </a:bodyPr>
          <a:lstStyle/>
          <a:p>
            <a:pPr algn="ctr" eaLnBrk="1" fontAlgn="auto" hangingPunct="1">
              <a:spcBef>
                <a:spcPts val="0"/>
              </a:spcBef>
              <a:spcAft>
                <a:spcPts val="0"/>
              </a:spcAft>
              <a:defRPr/>
            </a:pPr>
            <a:r>
              <a:rPr lang="en-US" sz="4800" b="1" dirty="0">
                <a:ln w="10541" cmpd="sng">
                  <a:solidFill>
                    <a:schemeClr val="accent1">
                      <a:shade val="88000"/>
                      <a:satMod val="110000"/>
                    </a:schemeClr>
                  </a:solidFill>
                  <a:prstDash val="solid"/>
                </a:ln>
                <a:solidFill>
                  <a:srgbClr val="0000FF"/>
                </a:solidFill>
                <a:latin typeface="+mn-lt"/>
                <a:cs typeface="+mn-cs"/>
              </a:rPr>
              <a:t>Medical &amp; Dietary Requirements</a:t>
            </a:r>
          </a:p>
        </p:txBody>
      </p:sp>
      <p:sp>
        <p:nvSpPr>
          <p:cNvPr id="4" name="TextBox 1">
            <a:extLst>
              <a:ext uri="{FF2B5EF4-FFF2-40B4-BE49-F238E27FC236}">
                <a16:creationId xmlns:a16="http://schemas.microsoft.com/office/drawing/2014/main" id="{039610FB-C148-4793-91E1-29703392AB65}"/>
              </a:ext>
            </a:extLst>
          </p:cNvPr>
          <p:cNvSpPr txBox="1">
            <a:spLocks noChangeArrowheads="1"/>
          </p:cNvSpPr>
          <p:nvPr/>
        </p:nvSpPr>
        <p:spPr bwMode="auto">
          <a:xfrm>
            <a:off x="250825" y="1125538"/>
            <a:ext cx="864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Calibri"/>
                <a:cs typeface="Arial"/>
              </a:rPr>
              <a:t> </a:t>
            </a:r>
            <a:r>
              <a:rPr lang="en-GB" altLang="en-US" sz="2000" dirty="0">
                <a:solidFill>
                  <a:srgbClr val="0000FF"/>
                </a:solidFill>
                <a:latin typeface="Arial Black"/>
                <a:cs typeface="Arial"/>
              </a:rPr>
              <a:t>All medical forms must be received by Friday 28</a:t>
            </a:r>
            <a:r>
              <a:rPr lang="en-GB" altLang="en-US" sz="2000" baseline="30000" dirty="0">
                <a:solidFill>
                  <a:srgbClr val="0000FF"/>
                </a:solidFill>
                <a:latin typeface="Arial Black"/>
                <a:cs typeface="Arial"/>
              </a:rPr>
              <a:t>th</a:t>
            </a:r>
            <a:r>
              <a:rPr lang="en-GB" altLang="en-US" sz="2000" dirty="0">
                <a:solidFill>
                  <a:srgbClr val="0000FF"/>
                </a:solidFill>
                <a:latin typeface="Arial Black"/>
                <a:cs typeface="Arial"/>
              </a:rPr>
              <a:t> February.</a:t>
            </a:r>
          </a:p>
        </p:txBody>
      </p:sp>
      <p:sp>
        <p:nvSpPr>
          <p:cNvPr id="5" name="TextBox 1">
            <a:extLst>
              <a:ext uri="{FF2B5EF4-FFF2-40B4-BE49-F238E27FC236}">
                <a16:creationId xmlns:a16="http://schemas.microsoft.com/office/drawing/2014/main" id="{6D2322BB-2FCD-46AE-BA87-85A7AECDD683}"/>
              </a:ext>
            </a:extLst>
          </p:cNvPr>
          <p:cNvSpPr txBox="1">
            <a:spLocks noChangeArrowheads="1"/>
          </p:cNvSpPr>
          <p:nvPr/>
        </p:nvSpPr>
        <p:spPr bwMode="auto">
          <a:xfrm>
            <a:off x="250825" y="2133600"/>
            <a:ext cx="86423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Calibri"/>
                <a:cs typeface="Arial"/>
              </a:rPr>
              <a:t> </a:t>
            </a:r>
            <a:r>
              <a:rPr lang="en-GB" altLang="en-US" sz="2000" dirty="0">
                <a:solidFill>
                  <a:srgbClr val="0000FF"/>
                </a:solidFill>
                <a:latin typeface="Arial Black"/>
                <a:cs typeface="Arial"/>
              </a:rPr>
              <a:t>All medicines should be clearly named and handed in to the office for the attention of Mrs Hiley no later than </a:t>
            </a:r>
            <a:r>
              <a:rPr lang="en-GB" altLang="en-US" sz="2000" dirty="0">
                <a:solidFill>
                  <a:srgbClr val="7030A0"/>
                </a:solidFill>
                <a:latin typeface="Arial Black"/>
                <a:cs typeface="Arial"/>
              </a:rPr>
              <a:t>Friday 28</a:t>
            </a:r>
            <a:r>
              <a:rPr lang="en-GB" altLang="en-US" sz="2000" baseline="30000" dirty="0">
                <a:solidFill>
                  <a:srgbClr val="7030A0"/>
                </a:solidFill>
                <a:latin typeface="Arial Black"/>
                <a:cs typeface="Arial"/>
              </a:rPr>
              <a:t>th</a:t>
            </a:r>
            <a:r>
              <a:rPr lang="en-GB" altLang="en-US" sz="2000" dirty="0">
                <a:solidFill>
                  <a:srgbClr val="7030A0"/>
                </a:solidFill>
                <a:latin typeface="Arial Black"/>
                <a:cs typeface="Arial"/>
              </a:rPr>
              <a:t> March.</a:t>
            </a:r>
            <a:endParaRPr lang="en-GB" altLang="en-US" sz="2000" dirty="0">
              <a:solidFill>
                <a:srgbClr val="0000FF"/>
              </a:solidFill>
              <a:latin typeface="Arial Black"/>
              <a:cs typeface="Arial"/>
            </a:endParaRPr>
          </a:p>
        </p:txBody>
      </p:sp>
      <p:sp>
        <p:nvSpPr>
          <p:cNvPr id="6" name="TextBox 1">
            <a:extLst>
              <a:ext uri="{FF2B5EF4-FFF2-40B4-BE49-F238E27FC236}">
                <a16:creationId xmlns:a16="http://schemas.microsoft.com/office/drawing/2014/main" id="{49DB69A9-D840-46D2-A3EE-67AF52F30D44}"/>
              </a:ext>
            </a:extLst>
          </p:cNvPr>
          <p:cNvSpPr txBox="1">
            <a:spLocks noChangeArrowheads="1"/>
          </p:cNvSpPr>
          <p:nvPr/>
        </p:nvSpPr>
        <p:spPr bwMode="auto">
          <a:xfrm>
            <a:off x="250825" y="3429000"/>
            <a:ext cx="86423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Calibri"/>
                <a:cs typeface="Arial"/>
              </a:rPr>
              <a:t> </a:t>
            </a:r>
            <a:r>
              <a:rPr lang="en-GB" altLang="en-US" sz="2000" dirty="0">
                <a:solidFill>
                  <a:srgbClr val="0000FF"/>
                </a:solidFill>
                <a:latin typeface="Arial Black"/>
                <a:cs typeface="Arial"/>
              </a:rPr>
              <a:t>If medicines are in use they must be given directly to Mrs Kershaw or Mrs </a:t>
            </a:r>
            <a:r>
              <a:rPr lang="en-GB" altLang="en-US" sz="2000" dirty="0" err="1">
                <a:solidFill>
                  <a:srgbClr val="0000FF"/>
                </a:solidFill>
                <a:latin typeface="Arial Black"/>
                <a:cs typeface="Arial"/>
              </a:rPr>
              <a:t>Hipwell</a:t>
            </a:r>
            <a:r>
              <a:rPr lang="en-GB" altLang="en-US" sz="2000" dirty="0">
                <a:solidFill>
                  <a:srgbClr val="0000FF"/>
                </a:solidFill>
                <a:latin typeface="Arial Black"/>
                <a:cs typeface="Arial"/>
              </a:rPr>
              <a:t> on the morning of the residential. (They should not be given to the children or packed in their bags)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58D93E7-AC80-455A-BD06-25B55A87C0E9}"/>
              </a:ext>
            </a:extLst>
          </p:cNvPr>
          <p:cNvSpPr/>
          <p:nvPr/>
        </p:nvSpPr>
        <p:spPr>
          <a:xfrm>
            <a:off x="899592" y="0"/>
            <a:ext cx="7344816"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Code of Conduct</a:t>
            </a:r>
          </a:p>
        </p:txBody>
      </p:sp>
      <p:sp>
        <p:nvSpPr>
          <p:cNvPr id="4" name="TextBox 1">
            <a:extLst>
              <a:ext uri="{FF2B5EF4-FFF2-40B4-BE49-F238E27FC236}">
                <a16:creationId xmlns:a16="http://schemas.microsoft.com/office/drawing/2014/main" id="{D0F1A9C3-B132-494D-A829-4E20EF280A7B}"/>
              </a:ext>
            </a:extLst>
          </p:cNvPr>
          <p:cNvSpPr txBox="1">
            <a:spLocks noChangeArrowheads="1"/>
          </p:cNvSpPr>
          <p:nvPr/>
        </p:nvSpPr>
        <p:spPr bwMode="auto">
          <a:xfrm>
            <a:off x="250825" y="1268413"/>
            <a:ext cx="86423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2000" b="1">
                <a:solidFill>
                  <a:srgbClr val="0000FF"/>
                </a:solidFill>
                <a:latin typeface="Arial Black" panose="020B0A04020102020204" pitchFamily="34" charset="0"/>
              </a:rPr>
              <a:t>To ensure everyone enjoys a successful and safe visit to Kilvrough the children will agree to follow a code of conduct. </a:t>
            </a:r>
          </a:p>
        </p:txBody>
      </p:sp>
      <p:sp>
        <p:nvSpPr>
          <p:cNvPr id="5" name="TextBox 1">
            <a:extLst>
              <a:ext uri="{FF2B5EF4-FFF2-40B4-BE49-F238E27FC236}">
                <a16:creationId xmlns:a16="http://schemas.microsoft.com/office/drawing/2014/main" id="{0D63250B-23ED-4D07-8633-AF707C8D4AF5}"/>
              </a:ext>
            </a:extLst>
          </p:cNvPr>
          <p:cNvSpPr txBox="1">
            <a:spLocks noChangeArrowheads="1"/>
          </p:cNvSpPr>
          <p:nvPr/>
        </p:nvSpPr>
        <p:spPr bwMode="auto">
          <a:xfrm>
            <a:off x="250825" y="2921000"/>
            <a:ext cx="86423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2000" b="1">
                <a:solidFill>
                  <a:srgbClr val="0000FF"/>
                </a:solidFill>
                <a:latin typeface="Arial Black" panose="020B0A04020102020204" pitchFamily="34" charset="0"/>
              </a:rPr>
              <a:t> A copy of the code of conduct will be sent home. Please discuss this with your child and sign and return the reply slip to confirm that you have received and read it.</a:t>
            </a:r>
          </a:p>
        </p:txBody>
      </p:sp>
      <p:sp>
        <p:nvSpPr>
          <p:cNvPr id="6" name="TextBox 1">
            <a:extLst>
              <a:ext uri="{FF2B5EF4-FFF2-40B4-BE49-F238E27FC236}">
                <a16:creationId xmlns:a16="http://schemas.microsoft.com/office/drawing/2014/main" id="{0AD91C7C-A54B-4A38-B60E-CB5E6A6F538C}"/>
              </a:ext>
            </a:extLst>
          </p:cNvPr>
          <p:cNvSpPr txBox="1">
            <a:spLocks noChangeArrowheads="1"/>
          </p:cNvSpPr>
          <p:nvPr/>
        </p:nvSpPr>
        <p:spPr bwMode="auto">
          <a:xfrm>
            <a:off x="250825" y="4652963"/>
            <a:ext cx="86423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2000" b="1">
                <a:solidFill>
                  <a:srgbClr val="0000FF"/>
                </a:solidFill>
                <a:latin typeface="Arial Black" panose="020B0A04020102020204" pitchFamily="34" charset="0"/>
              </a:rPr>
              <a:t> In the extreme event that your child does not adhere to the agreement you will be expected to collect your child from Kilvrough. The centre will make this decision so it is really important that the agreement is discussed at home.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14236F-92F0-46E0-A5AD-24112BAFA03A}"/>
              </a:ext>
            </a:extLst>
          </p:cNvPr>
          <p:cNvSpPr/>
          <p:nvPr/>
        </p:nvSpPr>
        <p:spPr>
          <a:xfrm>
            <a:off x="899592" y="0"/>
            <a:ext cx="7344816"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Contact</a:t>
            </a:r>
          </a:p>
        </p:txBody>
      </p:sp>
      <p:sp>
        <p:nvSpPr>
          <p:cNvPr id="6" name="TextBox 1">
            <a:extLst>
              <a:ext uri="{FF2B5EF4-FFF2-40B4-BE49-F238E27FC236}">
                <a16:creationId xmlns:a16="http://schemas.microsoft.com/office/drawing/2014/main" id="{B95C6DA1-DC04-475A-BA03-09C1A56BA175}"/>
              </a:ext>
            </a:extLst>
          </p:cNvPr>
          <p:cNvSpPr txBox="1">
            <a:spLocks noChangeArrowheads="1"/>
          </p:cNvSpPr>
          <p:nvPr/>
        </p:nvSpPr>
        <p:spPr bwMode="auto">
          <a:xfrm>
            <a:off x="323528" y="1556792"/>
            <a:ext cx="864235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pPr>
            <a:r>
              <a:rPr lang="en-GB" altLang="en-US" sz="2000" b="1" dirty="0">
                <a:solidFill>
                  <a:srgbClr val="0000FF"/>
                </a:solidFill>
                <a:latin typeface="Arial Black" panose="020B0A04020102020204" pitchFamily="34" charset="0"/>
              </a:rPr>
              <a:t>On arrival at the Manor, the office will send a message out to parents to confirm the children have arrived safely. </a:t>
            </a:r>
          </a:p>
          <a:p>
            <a:pPr algn="just" eaLnBrk="1" hangingPunct="1">
              <a:spcBef>
                <a:spcPct val="0"/>
              </a:spcBef>
              <a:buNone/>
            </a:pPr>
            <a:endParaRPr lang="en-GB" altLang="en-US" sz="2000" b="1" dirty="0">
              <a:solidFill>
                <a:srgbClr val="0000FF"/>
              </a:solidFill>
              <a:latin typeface="Arial Black" panose="020B0A04020102020204" pitchFamily="34" charset="0"/>
            </a:endParaRPr>
          </a:p>
          <a:p>
            <a:pPr algn="just" eaLnBrk="1" hangingPunct="1">
              <a:spcBef>
                <a:spcPct val="0"/>
              </a:spcBef>
              <a:buNone/>
            </a:pPr>
            <a:r>
              <a:rPr lang="en-GB" altLang="en-US" sz="2000" b="1" dirty="0">
                <a:solidFill>
                  <a:srgbClr val="0000FF"/>
                </a:solidFill>
                <a:latin typeface="Arial Black" panose="020B0A04020102020204" pitchFamily="34" charset="0"/>
              </a:rPr>
              <a:t>On the school website, there will be a </a:t>
            </a:r>
            <a:r>
              <a:rPr lang="en-GB" altLang="en-US" sz="2000" b="1" dirty="0" err="1">
                <a:solidFill>
                  <a:srgbClr val="0000FF"/>
                </a:solidFill>
                <a:latin typeface="Arial Black" panose="020B0A04020102020204" pitchFamily="34" charset="0"/>
              </a:rPr>
              <a:t>Kilvrough</a:t>
            </a:r>
            <a:r>
              <a:rPr lang="en-GB" altLang="en-US" sz="2000" b="1" dirty="0">
                <a:solidFill>
                  <a:srgbClr val="0000FF"/>
                </a:solidFill>
                <a:latin typeface="Arial Black" panose="020B0A04020102020204" pitchFamily="34" charset="0"/>
              </a:rPr>
              <a:t> Residential page (under classes). Mrs Kershaw will update the website, daily (usually late evening) with details on the activities the children have undertaken that day and with a few photos. </a:t>
            </a:r>
          </a:p>
          <a:p>
            <a:pPr algn="just" eaLnBrk="1" hangingPunct="1">
              <a:spcBef>
                <a:spcPct val="0"/>
              </a:spcBef>
              <a:buNone/>
            </a:pPr>
            <a:endParaRPr lang="en-GB" altLang="en-US" sz="2000" b="1" dirty="0">
              <a:solidFill>
                <a:srgbClr val="0000FF"/>
              </a:solidFill>
              <a:latin typeface="Arial Black" panose="020B0A04020102020204" pitchFamily="34" charset="0"/>
            </a:endParaRPr>
          </a:p>
          <a:p>
            <a:pPr algn="just" eaLnBrk="1" hangingPunct="1">
              <a:spcBef>
                <a:spcPct val="0"/>
              </a:spcBef>
              <a:buNone/>
            </a:pPr>
            <a:endParaRPr lang="en-GB" altLang="en-US" sz="2000" b="1" dirty="0">
              <a:solidFill>
                <a:srgbClr val="0000FF"/>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F94CA6-B114-4D6B-B552-8D99270B9794}"/>
              </a:ext>
            </a:extLst>
          </p:cNvPr>
          <p:cNvSpPr txBox="1">
            <a:spLocks noChangeArrowheads="1"/>
          </p:cNvSpPr>
          <p:nvPr/>
        </p:nvSpPr>
        <p:spPr bwMode="auto">
          <a:xfrm>
            <a:off x="250825" y="901700"/>
            <a:ext cx="8642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a:cs typeface="Arial"/>
              </a:rPr>
              <a:t> </a:t>
            </a:r>
            <a:r>
              <a:rPr lang="en-GB" altLang="en-US" sz="2000" dirty="0">
                <a:solidFill>
                  <a:srgbClr val="0000FF"/>
                </a:solidFill>
                <a:latin typeface="Arial"/>
                <a:cs typeface="Arial"/>
              </a:rPr>
              <a:t>We will be leaving school at </a:t>
            </a:r>
            <a:r>
              <a:rPr lang="en-GB" altLang="en-US" sz="2000" b="1" dirty="0">
                <a:solidFill>
                  <a:srgbClr val="7030A0"/>
                </a:solidFill>
                <a:latin typeface="Arial"/>
                <a:cs typeface="Arial"/>
              </a:rPr>
              <a:t>7:30am on Monday 31st March.</a:t>
            </a:r>
          </a:p>
        </p:txBody>
      </p:sp>
      <p:sp>
        <p:nvSpPr>
          <p:cNvPr id="4" name="TextBox 3">
            <a:extLst>
              <a:ext uri="{FF2B5EF4-FFF2-40B4-BE49-F238E27FC236}">
                <a16:creationId xmlns:a16="http://schemas.microsoft.com/office/drawing/2014/main" id="{463D6260-D52E-46DD-A542-147A17163422}"/>
              </a:ext>
            </a:extLst>
          </p:cNvPr>
          <p:cNvSpPr txBox="1">
            <a:spLocks noChangeArrowheads="1"/>
          </p:cNvSpPr>
          <p:nvPr/>
        </p:nvSpPr>
        <p:spPr bwMode="auto">
          <a:xfrm>
            <a:off x="265113" y="1412875"/>
            <a:ext cx="86423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b="1" dirty="0">
                <a:solidFill>
                  <a:srgbClr val="0000FF"/>
                </a:solidFill>
                <a:latin typeface="Arial"/>
                <a:cs typeface="Arial"/>
              </a:rPr>
              <a:t> </a:t>
            </a:r>
            <a:r>
              <a:rPr lang="en-GB" altLang="en-US" sz="2000" dirty="0">
                <a:solidFill>
                  <a:srgbClr val="0000FF"/>
                </a:solidFill>
                <a:latin typeface="Arial"/>
                <a:cs typeface="Arial"/>
              </a:rPr>
              <a:t>We will arrive back at school at </a:t>
            </a:r>
            <a:r>
              <a:rPr lang="en-GB" altLang="en-US" sz="2000" b="1" dirty="0">
                <a:solidFill>
                  <a:srgbClr val="7030A0"/>
                </a:solidFill>
                <a:latin typeface="Arial"/>
                <a:cs typeface="Arial"/>
              </a:rPr>
              <a:t>7:40pm (</a:t>
            </a:r>
            <a:r>
              <a:rPr lang="en-GB" altLang="en-US" sz="2000" b="1" dirty="0" err="1">
                <a:solidFill>
                  <a:srgbClr val="7030A0"/>
                </a:solidFill>
                <a:latin typeface="Arial"/>
                <a:cs typeface="Arial"/>
              </a:rPr>
              <a:t>approx</a:t>
            </a:r>
            <a:r>
              <a:rPr lang="en-GB" altLang="en-US" sz="2000" b="1" dirty="0">
                <a:solidFill>
                  <a:srgbClr val="7030A0"/>
                </a:solidFill>
                <a:latin typeface="Arial"/>
                <a:cs typeface="Arial"/>
              </a:rPr>
              <a:t>) on Friday 4</a:t>
            </a:r>
            <a:r>
              <a:rPr lang="en-GB" altLang="en-US" sz="2000" b="1" baseline="30000" dirty="0">
                <a:solidFill>
                  <a:srgbClr val="7030A0"/>
                </a:solidFill>
                <a:latin typeface="Arial"/>
                <a:cs typeface="Arial"/>
              </a:rPr>
              <a:t>th</a:t>
            </a:r>
            <a:r>
              <a:rPr lang="en-GB" altLang="en-US" sz="2000" b="1" dirty="0">
                <a:solidFill>
                  <a:srgbClr val="7030A0"/>
                </a:solidFill>
                <a:latin typeface="Arial"/>
                <a:cs typeface="Arial"/>
              </a:rPr>
              <a:t> April</a:t>
            </a:r>
          </a:p>
          <a:p>
            <a:pPr algn="just" eaLnBrk="1" hangingPunct="1">
              <a:spcBef>
                <a:spcPct val="0"/>
              </a:spcBef>
              <a:buNone/>
            </a:pPr>
            <a:endParaRPr lang="en-GB" altLang="en-US" sz="2000" b="1" dirty="0">
              <a:solidFill>
                <a:srgbClr val="0000FF"/>
              </a:solidFill>
              <a:latin typeface="Arial" panose="020B0604020202020204" pitchFamily="34" charset="0"/>
            </a:endParaRPr>
          </a:p>
          <a:p>
            <a:pPr algn="just" eaLnBrk="1" hangingPunct="1">
              <a:spcBef>
                <a:spcPct val="0"/>
              </a:spcBef>
            </a:pPr>
            <a:r>
              <a:rPr lang="en-GB" altLang="en-US" sz="2000" dirty="0">
                <a:solidFill>
                  <a:srgbClr val="0000FF"/>
                </a:solidFill>
                <a:latin typeface="Arial" panose="020B0604020202020204" pitchFamily="34" charset="0"/>
              </a:rPr>
              <a:t>Hoodie or T-shirt orders should be returned to school by  </a:t>
            </a:r>
            <a:r>
              <a:rPr lang="en-GB" altLang="en-US" sz="2000" b="1" dirty="0">
                <a:solidFill>
                  <a:srgbClr val="7030A0"/>
                </a:solidFill>
                <a:latin typeface="Arial" panose="020B0604020202020204" pitchFamily="34" charset="0"/>
              </a:rPr>
              <a:t>Friday</a:t>
            </a:r>
            <a:r>
              <a:rPr lang="en-GB" altLang="en-US" sz="2000" dirty="0">
                <a:solidFill>
                  <a:srgbClr val="0000FF"/>
                </a:solidFill>
                <a:latin typeface="Arial" panose="020B0604020202020204" pitchFamily="34" charset="0"/>
              </a:rPr>
              <a:t> </a:t>
            </a:r>
            <a:r>
              <a:rPr lang="en-GB" altLang="en-US" sz="2000" b="1" dirty="0">
                <a:solidFill>
                  <a:srgbClr val="7030A0"/>
                </a:solidFill>
                <a:latin typeface="Arial" panose="020B0604020202020204" pitchFamily="34" charset="0"/>
              </a:rPr>
              <a:t>28</a:t>
            </a:r>
            <a:r>
              <a:rPr lang="en-GB" altLang="en-US" sz="2000" b="1" baseline="30000" dirty="0">
                <a:solidFill>
                  <a:srgbClr val="7030A0"/>
                </a:solidFill>
                <a:latin typeface="Arial" panose="020B0604020202020204" pitchFamily="34" charset="0"/>
              </a:rPr>
              <a:t>th</a:t>
            </a:r>
            <a:r>
              <a:rPr lang="en-GB" altLang="en-US" sz="2000" b="1" dirty="0">
                <a:solidFill>
                  <a:srgbClr val="7030A0"/>
                </a:solidFill>
                <a:latin typeface="Arial" panose="020B0604020202020204" pitchFamily="34" charset="0"/>
              </a:rPr>
              <a:t> February </a:t>
            </a:r>
          </a:p>
        </p:txBody>
      </p:sp>
      <p:sp>
        <p:nvSpPr>
          <p:cNvPr id="5" name="TextBox 1">
            <a:extLst>
              <a:ext uri="{FF2B5EF4-FFF2-40B4-BE49-F238E27FC236}">
                <a16:creationId xmlns:a16="http://schemas.microsoft.com/office/drawing/2014/main" id="{5A39C1B9-D72B-4090-9D47-32BC0A6F371E}"/>
              </a:ext>
            </a:extLst>
          </p:cNvPr>
          <p:cNvSpPr txBox="1">
            <a:spLocks noChangeArrowheads="1"/>
          </p:cNvSpPr>
          <p:nvPr/>
        </p:nvSpPr>
        <p:spPr bwMode="auto">
          <a:xfrm>
            <a:off x="265113" y="2967038"/>
            <a:ext cx="864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Calibri"/>
                <a:cs typeface="Arial"/>
              </a:rPr>
              <a:t> </a:t>
            </a:r>
            <a:r>
              <a:rPr lang="en-GB" altLang="en-US" sz="2000" dirty="0">
                <a:solidFill>
                  <a:srgbClr val="0000FF"/>
                </a:solidFill>
                <a:latin typeface="Arial"/>
                <a:cs typeface="Arial"/>
              </a:rPr>
              <a:t>All medical forms must be received by </a:t>
            </a:r>
            <a:r>
              <a:rPr lang="en-GB" altLang="en-US" sz="2000" b="1" dirty="0">
                <a:solidFill>
                  <a:srgbClr val="7030A0"/>
                </a:solidFill>
                <a:latin typeface="Arial"/>
                <a:cs typeface="Arial"/>
              </a:rPr>
              <a:t>Friday 28th February.</a:t>
            </a:r>
            <a:endParaRPr lang="en-GB" altLang="en-US" sz="2000" dirty="0">
              <a:solidFill>
                <a:srgbClr val="7030A0"/>
              </a:solidFill>
              <a:latin typeface="Arial"/>
              <a:cs typeface="Arial"/>
            </a:endParaRPr>
          </a:p>
        </p:txBody>
      </p:sp>
      <p:sp>
        <p:nvSpPr>
          <p:cNvPr id="6" name="TextBox 1">
            <a:extLst>
              <a:ext uri="{FF2B5EF4-FFF2-40B4-BE49-F238E27FC236}">
                <a16:creationId xmlns:a16="http://schemas.microsoft.com/office/drawing/2014/main" id="{77A3C090-947E-40F4-BACF-F214CFAC895A}"/>
              </a:ext>
            </a:extLst>
          </p:cNvPr>
          <p:cNvSpPr txBox="1">
            <a:spLocks noChangeArrowheads="1"/>
          </p:cNvSpPr>
          <p:nvPr/>
        </p:nvSpPr>
        <p:spPr bwMode="auto">
          <a:xfrm>
            <a:off x="250825" y="3732749"/>
            <a:ext cx="8642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Calibri"/>
                <a:cs typeface="Arial"/>
              </a:rPr>
              <a:t> </a:t>
            </a:r>
            <a:r>
              <a:rPr lang="en-GB" altLang="en-US" sz="2000" dirty="0">
                <a:solidFill>
                  <a:srgbClr val="0000FF"/>
                </a:solidFill>
                <a:latin typeface="Arial"/>
                <a:cs typeface="Arial"/>
              </a:rPr>
              <a:t>All medicines should be clearly named and handed in to the office for the attention of Mrs Hiley no later than </a:t>
            </a:r>
            <a:r>
              <a:rPr lang="en-GB" altLang="en-US" sz="2000" b="1" dirty="0">
                <a:solidFill>
                  <a:srgbClr val="7030A0"/>
                </a:solidFill>
                <a:latin typeface="Arial"/>
                <a:cs typeface="Arial"/>
              </a:rPr>
              <a:t>Friday 28</a:t>
            </a:r>
            <a:r>
              <a:rPr lang="en-GB" altLang="en-US" sz="2000" b="1" baseline="30000" dirty="0">
                <a:solidFill>
                  <a:srgbClr val="7030A0"/>
                </a:solidFill>
                <a:latin typeface="Arial"/>
                <a:cs typeface="Arial"/>
              </a:rPr>
              <a:t>th</a:t>
            </a:r>
            <a:r>
              <a:rPr lang="en-GB" altLang="en-US" sz="2000" b="1" dirty="0">
                <a:solidFill>
                  <a:srgbClr val="7030A0"/>
                </a:solidFill>
                <a:latin typeface="Arial"/>
                <a:cs typeface="Arial"/>
              </a:rPr>
              <a:t>   March.</a:t>
            </a:r>
            <a:endParaRPr lang="en-GB" altLang="en-US" sz="2000" b="1" dirty="0">
              <a:solidFill>
                <a:srgbClr val="0000FF"/>
              </a:solidFill>
              <a:latin typeface="Arial"/>
              <a:cs typeface="Arial"/>
            </a:endParaRPr>
          </a:p>
        </p:txBody>
      </p:sp>
      <p:sp>
        <p:nvSpPr>
          <p:cNvPr id="8" name="Rectangle 7">
            <a:extLst>
              <a:ext uri="{FF2B5EF4-FFF2-40B4-BE49-F238E27FC236}">
                <a16:creationId xmlns:a16="http://schemas.microsoft.com/office/drawing/2014/main" id="{8AAB4A4E-FECC-474D-945B-275D24741175}"/>
              </a:ext>
            </a:extLst>
          </p:cNvPr>
          <p:cNvSpPr/>
          <p:nvPr/>
        </p:nvSpPr>
        <p:spPr>
          <a:xfrm>
            <a:off x="1835696" y="0"/>
            <a:ext cx="5808321"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hangingPunct="1">
              <a:defRPr/>
            </a:pP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cs typeface="Arial" charset="0"/>
              </a:rPr>
              <a:t>Key Dates/Times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DF61EC-9C2A-4836-9ED5-9F7CF85CBB25}"/>
              </a:ext>
            </a:extLst>
          </p:cNvPr>
          <p:cNvSpPr txBox="1">
            <a:spLocks noChangeArrowheads="1"/>
          </p:cNvSpPr>
          <p:nvPr/>
        </p:nvSpPr>
        <p:spPr bwMode="auto">
          <a:xfrm>
            <a:off x="311150" y="1109663"/>
            <a:ext cx="86423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a:cs typeface="Arial"/>
              </a:rPr>
              <a:t> </a:t>
            </a:r>
            <a:r>
              <a:rPr lang="en-GB" altLang="en-US" sz="2000" b="1" dirty="0">
                <a:solidFill>
                  <a:srgbClr val="0000FF"/>
                </a:solidFill>
                <a:latin typeface="Arial"/>
                <a:cs typeface="Arial"/>
              </a:rPr>
              <a:t>We will be leaving school at 7:30am on Monday 31</a:t>
            </a:r>
            <a:r>
              <a:rPr lang="en-GB" altLang="en-US" sz="2000" b="1" baseline="30000" dirty="0">
                <a:solidFill>
                  <a:srgbClr val="0000FF"/>
                </a:solidFill>
                <a:latin typeface="Arial"/>
                <a:cs typeface="Arial"/>
              </a:rPr>
              <a:t>st</a:t>
            </a:r>
            <a:r>
              <a:rPr lang="en-GB" altLang="en-US" sz="2000" b="1" dirty="0">
                <a:solidFill>
                  <a:srgbClr val="0000FF"/>
                </a:solidFill>
                <a:latin typeface="Arial"/>
                <a:cs typeface="Arial"/>
              </a:rPr>
              <a:t> March.</a:t>
            </a:r>
          </a:p>
        </p:txBody>
      </p:sp>
      <p:sp>
        <p:nvSpPr>
          <p:cNvPr id="4" name="TextBox 3">
            <a:extLst>
              <a:ext uri="{FF2B5EF4-FFF2-40B4-BE49-F238E27FC236}">
                <a16:creationId xmlns:a16="http://schemas.microsoft.com/office/drawing/2014/main" id="{FB04B798-5709-4FF6-B91D-0C6ED62F0895}"/>
              </a:ext>
            </a:extLst>
          </p:cNvPr>
          <p:cNvSpPr txBox="1">
            <a:spLocks noChangeArrowheads="1"/>
          </p:cNvSpPr>
          <p:nvPr/>
        </p:nvSpPr>
        <p:spPr bwMode="auto">
          <a:xfrm>
            <a:off x="250825" y="2708275"/>
            <a:ext cx="86423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a:cs typeface="Arial"/>
              </a:rPr>
              <a:t> </a:t>
            </a:r>
            <a:r>
              <a:rPr lang="en-GB" altLang="en-US" sz="2000" b="1" dirty="0">
                <a:solidFill>
                  <a:srgbClr val="0000FF"/>
                </a:solidFill>
                <a:latin typeface="Arial"/>
                <a:cs typeface="Arial"/>
              </a:rPr>
              <a:t>We will arrive back at school at </a:t>
            </a:r>
            <a:r>
              <a:rPr lang="en-GB" altLang="en-US" sz="2000" b="1" dirty="0" err="1">
                <a:solidFill>
                  <a:srgbClr val="0000FF"/>
                </a:solidFill>
                <a:latin typeface="Arial"/>
                <a:cs typeface="Arial"/>
              </a:rPr>
              <a:t>approx</a:t>
            </a:r>
            <a:r>
              <a:rPr lang="en-GB" altLang="en-US" sz="2000" b="1" dirty="0">
                <a:solidFill>
                  <a:srgbClr val="0000FF"/>
                </a:solidFill>
                <a:latin typeface="Arial"/>
                <a:cs typeface="Arial"/>
              </a:rPr>
              <a:t> 7:40pm on Friday 4</a:t>
            </a:r>
            <a:r>
              <a:rPr lang="en-GB" altLang="en-US" sz="2000" b="1" baseline="30000" dirty="0">
                <a:solidFill>
                  <a:srgbClr val="0000FF"/>
                </a:solidFill>
                <a:latin typeface="Arial"/>
                <a:cs typeface="Arial"/>
              </a:rPr>
              <a:t>th</a:t>
            </a:r>
            <a:r>
              <a:rPr lang="en-GB" altLang="en-US" sz="2000" b="1" dirty="0">
                <a:solidFill>
                  <a:srgbClr val="0000FF"/>
                </a:solidFill>
                <a:latin typeface="Arial"/>
                <a:cs typeface="Arial"/>
              </a:rPr>
              <a:t> April. (TBC)</a:t>
            </a:r>
          </a:p>
        </p:txBody>
      </p:sp>
      <p:sp>
        <p:nvSpPr>
          <p:cNvPr id="5" name="TextBox 4">
            <a:extLst>
              <a:ext uri="{FF2B5EF4-FFF2-40B4-BE49-F238E27FC236}">
                <a16:creationId xmlns:a16="http://schemas.microsoft.com/office/drawing/2014/main" id="{BE1F14AC-8CD9-4EB7-AF9A-A419403E7587}"/>
              </a:ext>
            </a:extLst>
          </p:cNvPr>
          <p:cNvSpPr txBox="1">
            <a:spLocks noChangeArrowheads="1"/>
          </p:cNvSpPr>
          <p:nvPr/>
        </p:nvSpPr>
        <p:spPr bwMode="auto">
          <a:xfrm>
            <a:off x="250825" y="3379788"/>
            <a:ext cx="8642350"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b="1" u="sng" dirty="0">
                <a:solidFill>
                  <a:srgbClr val="0000FF"/>
                </a:solidFill>
                <a:latin typeface="Arial" panose="020B0604020202020204" pitchFamily="34" charset="0"/>
              </a:rPr>
              <a:t>Telephone Tree</a:t>
            </a:r>
          </a:p>
          <a:p>
            <a:pPr algn="ctr" eaLnBrk="1" hangingPunct="1">
              <a:spcBef>
                <a:spcPct val="0"/>
              </a:spcBef>
              <a:buFontTx/>
              <a:buNone/>
            </a:pPr>
            <a:endParaRPr lang="en-GB" altLang="en-US" sz="2000" b="1" u="sng" dirty="0">
              <a:solidFill>
                <a:srgbClr val="0000FF"/>
              </a:solidFill>
              <a:latin typeface="Arial" panose="020B0604020202020204" pitchFamily="34" charset="0"/>
            </a:endParaRPr>
          </a:p>
          <a:p>
            <a:pPr algn="just" eaLnBrk="1" hangingPunct="1">
              <a:spcBef>
                <a:spcPct val="0"/>
              </a:spcBef>
            </a:pPr>
            <a:r>
              <a:rPr lang="en-GB" altLang="en-US" sz="2000" b="1" dirty="0">
                <a:solidFill>
                  <a:srgbClr val="0000FF"/>
                </a:solidFill>
                <a:latin typeface="Arial" panose="020B0604020202020204" pitchFamily="34" charset="0"/>
              </a:rPr>
              <a:t> We will contact the school office when we are approx. half an hour away from school.</a:t>
            </a:r>
          </a:p>
          <a:p>
            <a:pPr algn="just" eaLnBrk="1" hangingPunct="1">
              <a:spcBef>
                <a:spcPct val="0"/>
              </a:spcBef>
            </a:pPr>
            <a:r>
              <a:rPr lang="en-GB" altLang="en-US" sz="2000" b="1" dirty="0">
                <a:solidFill>
                  <a:srgbClr val="0000FF"/>
                </a:solidFill>
                <a:latin typeface="Arial" panose="020B0604020202020204" pitchFamily="34" charset="0"/>
              </a:rPr>
              <a:t>The school office will then contact the 3 parents at the top of the tree who will contact the next parents on the list and so on until all parents have been contacted with the arrival time.</a:t>
            </a:r>
          </a:p>
          <a:p>
            <a:pPr algn="just" eaLnBrk="1" hangingPunct="1">
              <a:spcBef>
                <a:spcPct val="0"/>
              </a:spcBef>
            </a:pPr>
            <a:r>
              <a:rPr lang="en-GB" altLang="en-US" sz="2000" b="1" dirty="0">
                <a:solidFill>
                  <a:srgbClr val="0000FF"/>
                </a:solidFill>
                <a:latin typeface="Arial" panose="020B0604020202020204" pitchFamily="34" charset="0"/>
              </a:rPr>
              <a:t>If you wish to volunteer to be at the top of the tree please sign up before you leave.</a:t>
            </a:r>
          </a:p>
          <a:p>
            <a:pPr eaLnBrk="1" hangingPunct="1">
              <a:spcBef>
                <a:spcPct val="0"/>
              </a:spcBef>
            </a:pPr>
            <a:endParaRPr lang="en-GB" altLang="en-US" sz="2000" b="1" dirty="0">
              <a:solidFill>
                <a:srgbClr val="0000FF"/>
              </a:solidFill>
              <a:latin typeface="Arial" panose="020B0604020202020204" pitchFamily="34" charset="0"/>
            </a:endParaRPr>
          </a:p>
          <a:p>
            <a:pPr eaLnBrk="1" hangingPunct="1">
              <a:spcBef>
                <a:spcPct val="0"/>
              </a:spcBef>
            </a:pPr>
            <a:endParaRPr lang="en-GB" altLang="en-US" sz="2000" b="1" dirty="0">
              <a:solidFill>
                <a:srgbClr val="0000FF"/>
              </a:solidFill>
              <a:latin typeface="Arial" panose="020B0604020202020204" pitchFamily="34" charset="0"/>
            </a:endParaRPr>
          </a:p>
        </p:txBody>
      </p:sp>
      <p:sp>
        <p:nvSpPr>
          <p:cNvPr id="6" name="Rectangle 5">
            <a:extLst>
              <a:ext uri="{FF2B5EF4-FFF2-40B4-BE49-F238E27FC236}">
                <a16:creationId xmlns:a16="http://schemas.microsoft.com/office/drawing/2014/main" id="{2DCA4A39-3E6F-475D-BA0F-6E1366A4F01B}"/>
              </a:ext>
            </a:extLst>
          </p:cNvPr>
          <p:cNvSpPr/>
          <p:nvPr/>
        </p:nvSpPr>
        <p:spPr>
          <a:xfrm>
            <a:off x="755576" y="73104"/>
            <a:ext cx="7344815"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Kilvrough Manor</a:t>
            </a:r>
          </a:p>
        </p:txBody>
      </p:sp>
      <p:sp>
        <p:nvSpPr>
          <p:cNvPr id="2" name="TextBox 2">
            <a:extLst>
              <a:ext uri="{FF2B5EF4-FFF2-40B4-BE49-F238E27FC236}">
                <a16:creationId xmlns:a16="http://schemas.microsoft.com/office/drawing/2014/main" id="{CE5856D7-602F-4355-884C-4E90431AF558}"/>
              </a:ext>
            </a:extLst>
          </p:cNvPr>
          <p:cNvSpPr txBox="1">
            <a:spLocks noChangeArrowheads="1"/>
          </p:cNvSpPr>
          <p:nvPr/>
        </p:nvSpPr>
        <p:spPr bwMode="auto">
          <a:xfrm>
            <a:off x="292100" y="1746250"/>
            <a:ext cx="8642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a:cs typeface="Arial"/>
              </a:rPr>
              <a:t> </a:t>
            </a:r>
            <a:r>
              <a:rPr lang="en-GB" altLang="en-US" sz="2000" b="1" dirty="0">
                <a:solidFill>
                  <a:srgbClr val="0000FF"/>
                </a:solidFill>
                <a:latin typeface="Arial"/>
                <a:cs typeface="Arial"/>
              </a:rPr>
              <a:t>Children should arrive at school </a:t>
            </a:r>
            <a:r>
              <a:rPr lang="en-GB" altLang="en-US" sz="2000" b="1" u="sng" dirty="0">
                <a:solidFill>
                  <a:srgbClr val="0000FF"/>
                </a:solidFill>
                <a:latin typeface="Arial"/>
                <a:cs typeface="Arial"/>
              </a:rPr>
              <a:t>no earlier</a:t>
            </a:r>
            <a:r>
              <a:rPr lang="en-GB" altLang="en-US" sz="2000" b="1" dirty="0">
                <a:solidFill>
                  <a:srgbClr val="0000FF"/>
                </a:solidFill>
                <a:latin typeface="Arial"/>
                <a:cs typeface="Arial"/>
              </a:rPr>
              <a:t> than 7.15am.</a:t>
            </a:r>
          </a:p>
        </p:txBody>
      </p:sp>
      <p:sp>
        <p:nvSpPr>
          <p:cNvPr id="7" name="TextBox 2">
            <a:extLst>
              <a:ext uri="{FF2B5EF4-FFF2-40B4-BE49-F238E27FC236}">
                <a16:creationId xmlns:a16="http://schemas.microsoft.com/office/drawing/2014/main" id="{8D5BE8D3-B6B0-491A-9C52-EDCEB185FCE1}"/>
              </a:ext>
            </a:extLst>
          </p:cNvPr>
          <p:cNvSpPr txBox="1">
            <a:spLocks noChangeArrowheads="1"/>
          </p:cNvSpPr>
          <p:nvPr/>
        </p:nvSpPr>
        <p:spPr bwMode="auto">
          <a:xfrm>
            <a:off x="191861" y="2148568"/>
            <a:ext cx="8642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panose="020B0604020202020204" pitchFamily="34" charset="0"/>
              </a:rPr>
              <a:t> </a:t>
            </a:r>
            <a:r>
              <a:rPr lang="en-GB" altLang="en-US" sz="2000" b="1" dirty="0">
                <a:solidFill>
                  <a:srgbClr val="0000FF"/>
                </a:solidFill>
                <a:latin typeface="Arial" panose="020B0604020202020204" pitchFamily="34" charset="0"/>
              </a:rPr>
              <a:t>Small snack for the journey and packed lunch to eat on arrival. (Lunch will not be provided by the centre)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2832845-07BB-4C82-B81C-C325A34F4248}"/>
              </a:ext>
            </a:extLst>
          </p:cNvPr>
          <p:cNvSpPr/>
          <p:nvPr/>
        </p:nvSpPr>
        <p:spPr>
          <a:xfrm>
            <a:off x="899592" y="116632"/>
            <a:ext cx="7344816"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Telephone Tree</a:t>
            </a:r>
          </a:p>
        </p:txBody>
      </p:sp>
      <p:sp>
        <p:nvSpPr>
          <p:cNvPr id="4" name="Flowchart: Alternate Process 3">
            <a:extLst>
              <a:ext uri="{FF2B5EF4-FFF2-40B4-BE49-F238E27FC236}">
                <a16:creationId xmlns:a16="http://schemas.microsoft.com/office/drawing/2014/main" id="{786FD03A-C510-4379-A9AA-7CCAB8510569}"/>
              </a:ext>
            </a:extLst>
          </p:cNvPr>
          <p:cNvSpPr/>
          <p:nvPr/>
        </p:nvSpPr>
        <p:spPr>
          <a:xfrm>
            <a:off x="3419475" y="1196975"/>
            <a:ext cx="2305050" cy="863600"/>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b="1" dirty="0">
                <a:solidFill>
                  <a:schemeClr val="tx1"/>
                </a:solidFill>
                <a:latin typeface="Arial Black" pitchFamily="34" charset="0"/>
              </a:rPr>
              <a:t>School Office</a:t>
            </a:r>
          </a:p>
        </p:txBody>
      </p:sp>
      <p:sp>
        <p:nvSpPr>
          <p:cNvPr id="5" name="Flowchart: Alternate Process 4">
            <a:extLst>
              <a:ext uri="{FF2B5EF4-FFF2-40B4-BE49-F238E27FC236}">
                <a16:creationId xmlns:a16="http://schemas.microsoft.com/office/drawing/2014/main" id="{29C0D859-474E-4EB7-9070-5BFBE51D1871}"/>
              </a:ext>
            </a:extLst>
          </p:cNvPr>
          <p:cNvSpPr/>
          <p:nvPr/>
        </p:nvSpPr>
        <p:spPr>
          <a:xfrm>
            <a:off x="3419475" y="2276475"/>
            <a:ext cx="2305050" cy="86518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6" name="Flowchart: Alternate Process 5">
            <a:extLst>
              <a:ext uri="{FF2B5EF4-FFF2-40B4-BE49-F238E27FC236}">
                <a16:creationId xmlns:a16="http://schemas.microsoft.com/office/drawing/2014/main" id="{238A74AB-EB98-42FD-86ED-089D128D553E}"/>
              </a:ext>
            </a:extLst>
          </p:cNvPr>
          <p:cNvSpPr/>
          <p:nvPr/>
        </p:nvSpPr>
        <p:spPr>
          <a:xfrm>
            <a:off x="6516688" y="2276475"/>
            <a:ext cx="2305050" cy="86518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7" name="Flowchart: Alternate Process 6">
            <a:extLst>
              <a:ext uri="{FF2B5EF4-FFF2-40B4-BE49-F238E27FC236}">
                <a16:creationId xmlns:a16="http://schemas.microsoft.com/office/drawing/2014/main" id="{17DACBDD-0666-41B6-95D6-0972F0D34B5A}"/>
              </a:ext>
            </a:extLst>
          </p:cNvPr>
          <p:cNvSpPr/>
          <p:nvPr/>
        </p:nvSpPr>
        <p:spPr>
          <a:xfrm>
            <a:off x="323850" y="2276475"/>
            <a:ext cx="2305050" cy="865188"/>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9" name="Flowchart: Alternate Process 8">
            <a:extLst>
              <a:ext uri="{FF2B5EF4-FFF2-40B4-BE49-F238E27FC236}">
                <a16:creationId xmlns:a16="http://schemas.microsoft.com/office/drawing/2014/main" id="{BF6C1E05-BA5A-44B2-A5AB-A24666D9F758}"/>
              </a:ext>
            </a:extLst>
          </p:cNvPr>
          <p:cNvSpPr/>
          <p:nvPr/>
        </p:nvSpPr>
        <p:spPr>
          <a:xfrm>
            <a:off x="8243888" y="3429000"/>
            <a:ext cx="865187"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18" name="Straight Arrow Connector 17">
            <a:extLst>
              <a:ext uri="{FF2B5EF4-FFF2-40B4-BE49-F238E27FC236}">
                <a16:creationId xmlns:a16="http://schemas.microsoft.com/office/drawing/2014/main" id="{EA1C7CF2-3094-437C-90BE-523E34276513}"/>
              </a:ext>
            </a:extLst>
          </p:cNvPr>
          <p:cNvCxnSpPr>
            <a:stCxn id="4" idx="2"/>
          </p:cNvCxnSpPr>
          <p:nvPr/>
        </p:nvCxnSpPr>
        <p:spPr>
          <a:xfrm>
            <a:off x="4572000" y="2060575"/>
            <a:ext cx="0" cy="431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89841D7-1F85-450C-9493-D3F049C1E495}"/>
              </a:ext>
            </a:extLst>
          </p:cNvPr>
          <p:cNvCxnSpPr/>
          <p:nvPr/>
        </p:nvCxnSpPr>
        <p:spPr>
          <a:xfrm flipH="1">
            <a:off x="2627313" y="2060575"/>
            <a:ext cx="792162" cy="3587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215994E3-013F-4C66-927C-C7EB93130202}"/>
              </a:ext>
            </a:extLst>
          </p:cNvPr>
          <p:cNvCxnSpPr/>
          <p:nvPr/>
        </p:nvCxnSpPr>
        <p:spPr>
          <a:xfrm>
            <a:off x="5724525" y="2060575"/>
            <a:ext cx="792163" cy="36036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Flowchart: Alternate Process 8">
            <a:extLst>
              <a:ext uri="{FF2B5EF4-FFF2-40B4-BE49-F238E27FC236}">
                <a16:creationId xmlns:a16="http://schemas.microsoft.com/office/drawing/2014/main" id="{4998C90F-9E69-4462-BDEA-85084433094C}"/>
              </a:ext>
            </a:extLst>
          </p:cNvPr>
          <p:cNvSpPr/>
          <p:nvPr/>
        </p:nvSpPr>
        <p:spPr>
          <a:xfrm>
            <a:off x="7308850" y="3429000"/>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8" name="Flowchart: Alternate Process 8">
            <a:extLst>
              <a:ext uri="{FF2B5EF4-FFF2-40B4-BE49-F238E27FC236}">
                <a16:creationId xmlns:a16="http://schemas.microsoft.com/office/drawing/2014/main" id="{C29AE7FE-C8CF-4C14-9EEF-F2C46CFF2780}"/>
              </a:ext>
            </a:extLst>
          </p:cNvPr>
          <p:cNvSpPr/>
          <p:nvPr/>
        </p:nvSpPr>
        <p:spPr>
          <a:xfrm>
            <a:off x="6370638" y="3429000"/>
            <a:ext cx="865187"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0" name="Flowchart: Alternate Process 8">
            <a:extLst>
              <a:ext uri="{FF2B5EF4-FFF2-40B4-BE49-F238E27FC236}">
                <a16:creationId xmlns:a16="http://schemas.microsoft.com/office/drawing/2014/main" id="{CE04F95B-3427-4896-B401-7A1F7AD6595B}"/>
              </a:ext>
            </a:extLst>
          </p:cNvPr>
          <p:cNvSpPr/>
          <p:nvPr/>
        </p:nvSpPr>
        <p:spPr>
          <a:xfrm>
            <a:off x="4140200" y="3429000"/>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1" name="Flowchart: Alternate Process 8">
            <a:extLst>
              <a:ext uri="{FF2B5EF4-FFF2-40B4-BE49-F238E27FC236}">
                <a16:creationId xmlns:a16="http://schemas.microsoft.com/office/drawing/2014/main" id="{A6D02321-55BC-470C-9136-568EA78DB164}"/>
              </a:ext>
            </a:extLst>
          </p:cNvPr>
          <p:cNvSpPr/>
          <p:nvPr/>
        </p:nvSpPr>
        <p:spPr>
          <a:xfrm>
            <a:off x="5075238" y="3429000"/>
            <a:ext cx="865187"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2" name="Flowchart: Alternate Process 8">
            <a:extLst>
              <a:ext uri="{FF2B5EF4-FFF2-40B4-BE49-F238E27FC236}">
                <a16:creationId xmlns:a16="http://schemas.microsoft.com/office/drawing/2014/main" id="{6929B26B-41B6-4B1C-9D1E-8C1CFA29514C}"/>
              </a:ext>
            </a:extLst>
          </p:cNvPr>
          <p:cNvSpPr/>
          <p:nvPr/>
        </p:nvSpPr>
        <p:spPr>
          <a:xfrm>
            <a:off x="3203575" y="3429000"/>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3" name="Flowchart: Alternate Process 8">
            <a:extLst>
              <a:ext uri="{FF2B5EF4-FFF2-40B4-BE49-F238E27FC236}">
                <a16:creationId xmlns:a16="http://schemas.microsoft.com/office/drawing/2014/main" id="{51C96698-C3E7-4674-B0A2-A15C1DE9C247}"/>
              </a:ext>
            </a:extLst>
          </p:cNvPr>
          <p:cNvSpPr/>
          <p:nvPr/>
        </p:nvSpPr>
        <p:spPr>
          <a:xfrm>
            <a:off x="107950" y="3429000"/>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4" name="Flowchart: Alternate Process 8">
            <a:extLst>
              <a:ext uri="{FF2B5EF4-FFF2-40B4-BE49-F238E27FC236}">
                <a16:creationId xmlns:a16="http://schemas.microsoft.com/office/drawing/2014/main" id="{49960A02-425C-488A-A378-DF109C5E19FA}"/>
              </a:ext>
            </a:extLst>
          </p:cNvPr>
          <p:cNvSpPr/>
          <p:nvPr/>
        </p:nvSpPr>
        <p:spPr>
          <a:xfrm>
            <a:off x="1042988" y="3429000"/>
            <a:ext cx="865187"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5" name="Flowchart: Alternate Process 8">
            <a:extLst>
              <a:ext uri="{FF2B5EF4-FFF2-40B4-BE49-F238E27FC236}">
                <a16:creationId xmlns:a16="http://schemas.microsoft.com/office/drawing/2014/main" id="{11B1B1BA-84F9-4EC1-9F75-5834CDDB6B97}"/>
              </a:ext>
            </a:extLst>
          </p:cNvPr>
          <p:cNvSpPr/>
          <p:nvPr/>
        </p:nvSpPr>
        <p:spPr>
          <a:xfrm>
            <a:off x="1979613" y="3429000"/>
            <a:ext cx="865187"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16" name="Straight Arrow Connector 17">
            <a:extLst>
              <a:ext uri="{FF2B5EF4-FFF2-40B4-BE49-F238E27FC236}">
                <a16:creationId xmlns:a16="http://schemas.microsoft.com/office/drawing/2014/main" id="{33C7F830-7AF7-4744-A506-4C2ADDF5818D}"/>
              </a:ext>
            </a:extLst>
          </p:cNvPr>
          <p:cNvCxnSpPr>
            <a:stCxn id="4" idx="2"/>
          </p:cNvCxnSpPr>
          <p:nvPr/>
        </p:nvCxnSpPr>
        <p:spPr>
          <a:xfrm>
            <a:off x="4572000"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7">
            <a:extLst>
              <a:ext uri="{FF2B5EF4-FFF2-40B4-BE49-F238E27FC236}">
                <a16:creationId xmlns:a16="http://schemas.microsoft.com/office/drawing/2014/main" id="{51E44955-B609-4980-B811-F5DF77428C69}"/>
              </a:ext>
            </a:extLst>
          </p:cNvPr>
          <p:cNvCxnSpPr>
            <a:stCxn id="4" idx="2"/>
          </p:cNvCxnSpPr>
          <p:nvPr/>
        </p:nvCxnSpPr>
        <p:spPr>
          <a:xfrm>
            <a:off x="5435600"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7">
            <a:extLst>
              <a:ext uri="{FF2B5EF4-FFF2-40B4-BE49-F238E27FC236}">
                <a16:creationId xmlns:a16="http://schemas.microsoft.com/office/drawing/2014/main" id="{EBEE5C74-B829-41B3-82E3-6DE13013C160}"/>
              </a:ext>
            </a:extLst>
          </p:cNvPr>
          <p:cNvCxnSpPr>
            <a:stCxn id="4" idx="2"/>
          </p:cNvCxnSpPr>
          <p:nvPr/>
        </p:nvCxnSpPr>
        <p:spPr>
          <a:xfrm>
            <a:off x="3635375"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7">
            <a:extLst>
              <a:ext uri="{FF2B5EF4-FFF2-40B4-BE49-F238E27FC236}">
                <a16:creationId xmlns:a16="http://schemas.microsoft.com/office/drawing/2014/main" id="{6B6A2C7C-A897-413B-BA2B-8E9117B5A899}"/>
              </a:ext>
            </a:extLst>
          </p:cNvPr>
          <p:cNvCxnSpPr>
            <a:stCxn id="4" idx="2"/>
          </p:cNvCxnSpPr>
          <p:nvPr/>
        </p:nvCxnSpPr>
        <p:spPr>
          <a:xfrm>
            <a:off x="7667625"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7">
            <a:extLst>
              <a:ext uri="{FF2B5EF4-FFF2-40B4-BE49-F238E27FC236}">
                <a16:creationId xmlns:a16="http://schemas.microsoft.com/office/drawing/2014/main" id="{CAC18523-8FEA-400A-BC9B-8C803D89416D}"/>
              </a:ext>
            </a:extLst>
          </p:cNvPr>
          <p:cNvCxnSpPr>
            <a:stCxn id="4" idx="2"/>
          </p:cNvCxnSpPr>
          <p:nvPr/>
        </p:nvCxnSpPr>
        <p:spPr>
          <a:xfrm>
            <a:off x="6804025"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17">
            <a:extLst>
              <a:ext uri="{FF2B5EF4-FFF2-40B4-BE49-F238E27FC236}">
                <a16:creationId xmlns:a16="http://schemas.microsoft.com/office/drawing/2014/main" id="{FC9DA4E2-B5A4-4623-BBA2-A24815EAAB7C}"/>
              </a:ext>
            </a:extLst>
          </p:cNvPr>
          <p:cNvCxnSpPr>
            <a:stCxn id="4" idx="2"/>
          </p:cNvCxnSpPr>
          <p:nvPr/>
        </p:nvCxnSpPr>
        <p:spPr>
          <a:xfrm>
            <a:off x="8604250"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17">
            <a:extLst>
              <a:ext uri="{FF2B5EF4-FFF2-40B4-BE49-F238E27FC236}">
                <a16:creationId xmlns:a16="http://schemas.microsoft.com/office/drawing/2014/main" id="{630B46B6-DB9B-40C9-B323-215381952B20}"/>
              </a:ext>
            </a:extLst>
          </p:cNvPr>
          <p:cNvCxnSpPr>
            <a:stCxn id="4" idx="2"/>
          </p:cNvCxnSpPr>
          <p:nvPr/>
        </p:nvCxnSpPr>
        <p:spPr>
          <a:xfrm>
            <a:off x="1476375"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17">
            <a:extLst>
              <a:ext uri="{FF2B5EF4-FFF2-40B4-BE49-F238E27FC236}">
                <a16:creationId xmlns:a16="http://schemas.microsoft.com/office/drawing/2014/main" id="{994AF04D-EA5E-45C1-B369-E4996660D17F}"/>
              </a:ext>
            </a:extLst>
          </p:cNvPr>
          <p:cNvCxnSpPr>
            <a:stCxn id="4" idx="2"/>
          </p:cNvCxnSpPr>
          <p:nvPr/>
        </p:nvCxnSpPr>
        <p:spPr>
          <a:xfrm>
            <a:off x="2339975"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17">
            <a:extLst>
              <a:ext uri="{FF2B5EF4-FFF2-40B4-BE49-F238E27FC236}">
                <a16:creationId xmlns:a16="http://schemas.microsoft.com/office/drawing/2014/main" id="{66973FD1-8D9E-4401-9821-AAF9ABFC994C}"/>
              </a:ext>
            </a:extLst>
          </p:cNvPr>
          <p:cNvCxnSpPr>
            <a:stCxn id="4" idx="2"/>
          </p:cNvCxnSpPr>
          <p:nvPr/>
        </p:nvCxnSpPr>
        <p:spPr>
          <a:xfrm>
            <a:off x="539750" y="3141663"/>
            <a:ext cx="1588" cy="2746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Flowchart: Alternate Process 8">
            <a:extLst>
              <a:ext uri="{FF2B5EF4-FFF2-40B4-BE49-F238E27FC236}">
                <a16:creationId xmlns:a16="http://schemas.microsoft.com/office/drawing/2014/main" id="{A47CD156-9E30-4680-A15F-B469657D8A57}"/>
              </a:ext>
            </a:extLst>
          </p:cNvPr>
          <p:cNvSpPr/>
          <p:nvPr/>
        </p:nvSpPr>
        <p:spPr>
          <a:xfrm>
            <a:off x="4140200" y="4149725"/>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7" name="Flowchart: Alternate Process 8">
            <a:extLst>
              <a:ext uri="{FF2B5EF4-FFF2-40B4-BE49-F238E27FC236}">
                <a16:creationId xmlns:a16="http://schemas.microsoft.com/office/drawing/2014/main" id="{AAF3716C-DF14-48DF-BC83-1A5710F7EE37}"/>
              </a:ext>
            </a:extLst>
          </p:cNvPr>
          <p:cNvSpPr/>
          <p:nvPr/>
        </p:nvSpPr>
        <p:spPr>
          <a:xfrm>
            <a:off x="4140200" y="4941888"/>
            <a:ext cx="865188"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8" name="Flowchart: Alternate Process 8">
            <a:extLst>
              <a:ext uri="{FF2B5EF4-FFF2-40B4-BE49-F238E27FC236}">
                <a16:creationId xmlns:a16="http://schemas.microsoft.com/office/drawing/2014/main" id="{42066041-D7FD-4371-8B45-C875CE58B029}"/>
              </a:ext>
            </a:extLst>
          </p:cNvPr>
          <p:cNvSpPr/>
          <p:nvPr/>
        </p:nvSpPr>
        <p:spPr>
          <a:xfrm>
            <a:off x="5076825" y="4149725"/>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0" name="Flowchart: Alternate Process 8">
            <a:extLst>
              <a:ext uri="{FF2B5EF4-FFF2-40B4-BE49-F238E27FC236}">
                <a16:creationId xmlns:a16="http://schemas.microsoft.com/office/drawing/2014/main" id="{B070E564-F370-431B-9D11-9D740B5D2AD0}"/>
              </a:ext>
            </a:extLst>
          </p:cNvPr>
          <p:cNvSpPr/>
          <p:nvPr/>
        </p:nvSpPr>
        <p:spPr>
          <a:xfrm>
            <a:off x="5076825" y="4941888"/>
            <a:ext cx="865188"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1" name="Flowchart: Alternate Process 8">
            <a:extLst>
              <a:ext uri="{FF2B5EF4-FFF2-40B4-BE49-F238E27FC236}">
                <a16:creationId xmlns:a16="http://schemas.microsoft.com/office/drawing/2014/main" id="{88C082E4-7338-4ADB-A9E2-E7352DFBE6C9}"/>
              </a:ext>
            </a:extLst>
          </p:cNvPr>
          <p:cNvSpPr/>
          <p:nvPr/>
        </p:nvSpPr>
        <p:spPr>
          <a:xfrm>
            <a:off x="3203575" y="4149725"/>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3" name="Flowchart: Alternate Process 8">
            <a:extLst>
              <a:ext uri="{FF2B5EF4-FFF2-40B4-BE49-F238E27FC236}">
                <a16:creationId xmlns:a16="http://schemas.microsoft.com/office/drawing/2014/main" id="{5EA3B685-8FC6-4824-8FEE-1D1AC0762FDD}"/>
              </a:ext>
            </a:extLst>
          </p:cNvPr>
          <p:cNvSpPr/>
          <p:nvPr/>
        </p:nvSpPr>
        <p:spPr>
          <a:xfrm>
            <a:off x="3203575" y="4941888"/>
            <a:ext cx="865188"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4" name="Flowchart: Alternate Process 8">
            <a:extLst>
              <a:ext uri="{FF2B5EF4-FFF2-40B4-BE49-F238E27FC236}">
                <a16:creationId xmlns:a16="http://schemas.microsoft.com/office/drawing/2014/main" id="{F5C38833-2B53-4E0B-8768-38A90AD6A64D}"/>
              </a:ext>
            </a:extLst>
          </p:cNvPr>
          <p:cNvSpPr/>
          <p:nvPr/>
        </p:nvSpPr>
        <p:spPr>
          <a:xfrm>
            <a:off x="6372225" y="4149725"/>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5" name="Flowchart: Alternate Process 8">
            <a:extLst>
              <a:ext uri="{FF2B5EF4-FFF2-40B4-BE49-F238E27FC236}">
                <a16:creationId xmlns:a16="http://schemas.microsoft.com/office/drawing/2014/main" id="{AE9E994C-05CD-4961-86F3-6622DDB8B366}"/>
              </a:ext>
            </a:extLst>
          </p:cNvPr>
          <p:cNvSpPr/>
          <p:nvPr/>
        </p:nvSpPr>
        <p:spPr>
          <a:xfrm>
            <a:off x="7308850" y="4149725"/>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6" name="Flowchart: Alternate Process 8">
            <a:extLst>
              <a:ext uri="{FF2B5EF4-FFF2-40B4-BE49-F238E27FC236}">
                <a16:creationId xmlns:a16="http://schemas.microsoft.com/office/drawing/2014/main" id="{F79C18BF-B0A9-4894-950C-1035274B6AE2}"/>
              </a:ext>
            </a:extLst>
          </p:cNvPr>
          <p:cNvSpPr/>
          <p:nvPr/>
        </p:nvSpPr>
        <p:spPr>
          <a:xfrm>
            <a:off x="8243888" y="4149725"/>
            <a:ext cx="865187"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7" name="Flowchart: Alternate Process 8">
            <a:extLst>
              <a:ext uri="{FF2B5EF4-FFF2-40B4-BE49-F238E27FC236}">
                <a16:creationId xmlns:a16="http://schemas.microsoft.com/office/drawing/2014/main" id="{916B7296-EDF6-4A4B-AA4A-0612AB9EF238}"/>
              </a:ext>
            </a:extLst>
          </p:cNvPr>
          <p:cNvSpPr/>
          <p:nvPr/>
        </p:nvSpPr>
        <p:spPr>
          <a:xfrm>
            <a:off x="7308850" y="4941888"/>
            <a:ext cx="865188"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8" name="Flowchart: Alternate Process 8">
            <a:extLst>
              <a:ext uri="{FF2B5EF4-FFF2-40B4-BE49-F238E27FC236}">
                <a16:creationId xmlns:a16="http://schemas.microsoft.com/office/drawing/2014/main" id="{83FB984E-0E46-457B-993D-1A17A3FAB4EF}"/>
              </a:ext>
            </a:extLst>
          </p:cNvPr>
          <p:cNvSpPr/>
          <p:nvPr/>
        </p:nvSpPr>
        <p:spPr>
          <a:xfrm>
            <a:off x="6372225" y="4941888"/>
            <a:ext cx="865188"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39" name="Flowchart: Alternate Process 8">
            <a:extLst>
              <a:ext uri="{FF2B5EF4-FFF2-40B4-BE49-F238E27FC236}">
                <a16:creationId xmlns:a16="http://schemas.microsoft.com/office/drawing/2014/main" id="{165D2638-D64B-424C-A830-49499E331B07}"/>
              </a:ext>
            </a:extLst>
          </p:cNvPr>
          <p:cNvSpPr/>
          <p:nvPr/>
        </p:nvSpPr>
        <p:spPr>
          <a:xfrm>
            <a:off x="8243888" y="4941888"/>
            <a:ext cx="865187"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40" name="Flowchart: Alternate Process 8">
            <a:extLst>
              <a:ext uri="{FF2B5EF4-FFF2-40B4-BE49-F238E27FC236}">
                <a16:creationId xmlns:a16="http://schemas.microsoft.com/office/drawing/2014/main" id="{423EBF17-CC68-485E-92B6-D0D575AB28C9}"/>
              </a:ext>
            </a:extLst>
          </p:cNvPr>
          <p:cNvSpPr/>
          <p:nvPr/>
        </p:nvSpPr>
        <p:spPr>
          <a:xfrm>
            <a:off x="1042988" y="4149725"/>
            <a:ext cx="865187"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41" name="Flowchart: Alternate Process 8">
            <a:extLst>
              <a:ext uri="{FF2B5EF4-FFF2-40B4-BE49-F238E27FC236}">
                <a16:creationId xmlns:a16="http://schemas.microsoft.com/office/drawing/2014/main" id="{B0B512BF-11A0-49C1-A52E-82ECA9E7DE76}"/>
              </a:ext>
            </a:extLst>
          </p:cNvPr>
          <p:cNvSpPr/>
          <p:nvPr/>
        </p:nvSpPr>
        <p:spPr>
          <a:xfrm>
            <a:off x="1979613" y="4149725"/>
            <a:ext cx="865187"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42" name="Flowchart: Alternate Process 8">
            <a:extLst>
              <a:ext uri="{FF2B5EF4-FFF2-40B4-BE49-F238E27FC236}">
                <a16:creationId xmlns:a16="http://schemas.microsoft.com/office/drawing/2014/main" id="{AAF7DDB2-B61F-49E3-A6D3-A048D2E754E8}"/>
              </a:ext>
            </a:extLst>
          </p:cNvPr>
          <p:cNvSpPr/>
          <p:nvPr/>
        </p:nvSpPr>
        <p:spPr>
          <a:xfrm>
            <a:off x="107950" y="4149725"/>
            <a:ext cx="865188" cy="36036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43" name="Flowchart: Alternate Process 8">
            <a:extLst>
              <a:ext uri="{FF2B5EF4-FFF2-40B4-BE49-F238E27FC236}">
                <a16:creationId xmlns:a16="http://schemas.microsoft.com/office/drawing/2014/main" id="{362DA92B-D938-4DD9-A251-E2520CC8F836}"/>
              </a:ext>
            </a:extLst>
          </p:cNvPr>
          <p:cNvSpPr/>
          <p:nvPr/>
        </p:nvSpPr>
        <p:spPr>
          <a:xfrm>
            <a:off x="1042988" y="4941888"/>
            <a:ext cx="865187"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44" name="Flowchart: Alternate Process 8">
            <a:extLst>
              <a:ext uri="{FF2B5EF4-FFF2-40B4-BE49-F238E27FC236}">
                <a16:creationId xmlns:a16="http://schemas.microsoft.com/office/drawing/2014/main" id="{654F296E-81D9-4A3B-BE19-83E7E6178F29}"/>
              </a:ext>
            </a:extLst>
          </p:cNvPr>
          <p:cNvSpPr/>
          <p:nvPr/>
        </p:nvSpPr>
        <p:spPr>
          <a:xfrm>
            <a:off x="1979613" y="4941888"/>
            <a:ext cx="865187"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45" name="Flowchart: Alternate Process 8">
            <a:extLst>
              <a:ext uri="{FF2B5EF4-FFF2-40B4-BE49-F238E27FC236}">
                <a16:creationId xmlns:a16="http://schemas.microsoft.com/office/drawing/2014/main" id="{348F771D-B4CF-4E27-A943-5625CA16FF4A}"/>
              </a:ext>
            </a:extLst>
          </p:cNvPr>
          <p:cNvSpPr/>
          <p:nvPr/>
        </p:nvSpPr>
        <p:spPr>
          <a:xfrm>
            <a:off x="107950" y="4941888"/>
            <a:ext cx="865188" cy="36036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cxnSp>
        <p:nvCxnSpPr>
          <p:cNvPr id="46" name="Straight Arrow Connector 17">
            <a:extLst>
              <a:ext uri="{FF2B5EF4-FFF2-40B4-BE49-F238E27FC236}">
                <a16:creationId xmlns:a16="http://schemas.microsoft.com/office/drawing/2014/main" id="{F5A32350-F082-4233-AA80-8807E0B052A8}"/>
              </a:ext>
            </a:extLst>
          </p:cNvPr>
          <p:cNvCxnSpPr>
            <a:stCxn id="4" idx="2"/>
          </p:cNvCxnSpPr>
          <p:nvPr/>
        </p:nvCxnSpPr>
        <p:spPr>
          <a:xfrm>
            <a:off x="4572000" y="3789363"/>
            <a:ext cx="1588"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17">
            <a:extLst>
              <a:ext uri="{FF2B5EF4-FFF2-40B4-BE49-F238E27FC236}">
                <a16:creationId xmlns:a16="http://schemas.microsoft.com/office/drawing/2014/main" id="{89A759A0-161D-4CC8-95D6-C0A9AB20331A}"/>
              </a:ext>
            </a:extLst>
          </p:cNvPr>
          <p:cNvCxnSpPr>
            <a:stCxn id="4" idx="2"/>
          </p:cNvCxnSpPr>
          <p:nvPr/>
        </p:nvCxnSpPr>
        <p:spPr>
          <a:xfrm>
            <a:off x="5508625" y="3789363"/>
            <a:ext cx="1588"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17">
            <a:extLst>
              <a:ext uri="{FF2B5EF4-FFF2-40B4-BE49-F238E27FC236}">
                <a16:creationId xmlns:a16="http://schemas.microsoft.com/office/drawing/2014/main" id="{2128935D-C250-4BF3-A351-5E77D83779E9}"/>
              </a:ext>
            </a:extLst>
          </p:cNvPr>
          <p:cNvCxnSpPr>
            <a:stCxn id="4" idx="2"/>
          </p:cNvCxnSpPr>
          <p:nvPr/>
        </p:nvCxnSpPr>
        <p:spPr>
          <a:xfrm>
            <a:off x="3635375" y="3789363"/>
            <a:ext cx="1588"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17">
            <a:extLst>
              <a:ext uri="{FF2B5EF4-FFF2-40B4-BE49-F238E27FC236}">
                <a16:creationId xmlns:a16="http://schemas.microsoft.com/office/drawing/2014/main" id="{DCE88FB4-C61C-480E-962F-2511D2ADD1B5}"/>
              </a:ext>
            </a:extLst>
          </p:cNvPr>
          <p:cNvCxnSpPr>
            <a:stCxn id="4" idx="2"/>
          </p:cNvCxnSpPr>
          <p:nvPr/>
        </p:nvCxnSpPr>
        <p:spPr>
          <a:xfrm>
            <a:off x="6804025" y="3789363"/>
            <a:ext cx="1588"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17">
            <a:extLst>
              <a:ext uri="{FF2B5EF4-FFF2-40B4-BE49-F238E27FC236}">
                <a16:creationId xmlns:a16="http://schemas.microsoft.com/office/drawing/2014/main" id="{9FD4F760-4CF9-494C-A3A4-7C1D11F37586}"/>
              </a:ext>
            </a:extLst>
          </p:cNvPr>
          <p:cNvCxnSpPr>
            <a:stCxn id="4" idx="2"/>
          </p:cNvCxnSpPr>
          <p:nvPr/>
        </p:nvCxnSpPr>
        <p:spPr>
          <a:xfrm>
            <a:off x="7667625" y="3789363"/>
            <a:ext cx="1588"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17">
            <a:extLst>
              <a:ext uri="{FF2B5EF4-FFF2-40B4-BE49-F238E27FC236}">
                <a16:creationId xmlns:a16="http://schemas.microsoft.com/office/drawing/2014/main" id="{D7C2E1CF-5D58-497B-B5BE-7D6371DF6D6B}"/>
              </a:ext>
            </a:extLst>
          </p:cNvPr>
          <p:cNvCxnSpPr>
            <a:stCxn id="4" idx="2"/>
          </p:cNvCxnSpPr>
          <p:nvPr/>
        </p:nvCxnSpPr>
        <p:spPr>
          <a:xfrm>
            <a:off x="8675688" y="3789363"/>
            <a:ext cx="1587"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17">
            <a:extLst>
              <a:ext uri="{FF2B5EF4-FFF2-40B4-BE49-F238E27FC236}">
                <a16:creationId xmlns:a16="http://schemas.microsoft.com/office/drawing/2014/main" id="{23CACBC8-FF1D-4F30-91A8-14E156012E62}"/>
              </a:ext>
            </a:extLst>
          </p:cNvPr>
          <p:cNvCxnSpPr>
            <a:stCxn id="4" idx="2"/>
          </p:cNvCxnSpPr>
          <p:nvPr/>
        </p:nvCxnSpPr>
        <p:spPr>
          <a:xfrm>
            <a:off x="2339975" y="3789363"/>
            <a:ext cx="1588"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17">
            <a:extLst>
              <a:ext uri="{FF2B5EF4-FFF2-40B4-BE49-F238E27FC236}">
                <a16:creationId xmlns:a16="http://schemas.microsoft.com/office/drawing/2014/main" id="{074277DC-88AE-48E9-A56D-46E9F28D0610}"/>
              </a:ext>
            </a:extLst>
          </p:cNvPr>
          <p:cNvCxnSpPr>
            <a:stCxn id="4" idx="2"/>
          </p:cNvCxnSpPr>
          <p:nvPr/>
        </p:nvCxnSpPr>
        <p:spPr>
          <a:xfrm>
            <a:off x="1476375" y="3789363"/>
            <a:ext cx="1588"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17">
            <a:extLst>
              <a:ext uri="{FF2B5EF4-FFF2-40B4-BE49-F238E27FC236}">
                <a16:creationId xmlns:a16="http://schemas.microsoft.com/office/drawing/2014/main" id="{D61798DA-22A3-49CE-B1B7-C01F7F5639C7}"/>
              </a:ext>
            </a:extLst>
          </p:cNvPr>
          <p:cNvCxnSpPr>
            <a:stCxn id="4" idx="2"/>
          </p:cNvCxnSpPr>
          <p:nvPr/>
        </p:nvCxnSpPr>
        <p:spPr>
          <a:xfrm>
            <a:off x="539750" y="3789363"/>
            <a:ext cx="1588" cy="3476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17">
            <a:extLst>
              <a:ext uri="{FF2B5EF4-FFF2-40B4-BE49-F238E27FC236}">
                <a16:creationId xmlns:a16="http://schemas.microsoft.com/office/drawing/2014/main" id="{7F7BA64A-DB4E-45BB-80C0-988E1419286F}"/>
              </a:ext>
            </a:extLst>
          </p:cNvPr>
          <p:cNvCxnSpPr>
            <a:stCxn id="4" idx="2"/>
          </p:cNvCxnSpPr>
          <p:nvPr/>
        </p:nvCxnSpPr>
        <p:spPr>
          <a:xfrm>
            <a:off x="8675688" y="4508500"/>
            <a:ext cx="1587"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17">
            <a:extLst>
              <a:ext uri="{FF2B5EF4-FFF2-40B4-BE49-F238E27FC236}">
                <a16:creationId xmlns:a16="http://schemas.microsoft.com/office/drawing/2014/main" id="{7504FDDA-5880-4934-BA21-7D7DABB9C8A9}"/>
              </a:ext>
            </a:extLst>
          </p:cNvPr>
          <p:cNvCxnSpPr>
            <a:stCxn id="4" idx="2"/>
          </p:cNvCxnSpPr>
          <p:nvPr/>
        </p:nvCxnSpPr>
        <p:spPr>
          <a:xfrm>
            <a:off x="7667625" y="4508500"/>
            <a:ext cx="1588"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17">
            <a:extLst>
              <a:ext uri="{FF2B5EF4-FFF2-40B4-BE49-F238E27FC236}">
                <a16:creationId xmlns:a16="http://schemas.microsoft.com/office/drawing/2014/main" id="{E8AA6958-F1F4-4DE1-B238-8D240B0708E5}"/>
              </a:ext>
            </a:extLst>
          </p:cNvPr>
          <p:cNvCxnSpPr>
            <a:stCxn id="4" idx="2"/>
          </p:cNvCxnSpPr>
          <p:nvPr/>
        </p:nvCxnSpPr>
        <p:spPr>
          <a:xfrm>
            <a:off x="6804025" y="4508500"/>
            <a:ext cx="1588"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17">
            <a:extLst>
              <a:ext uri="{FF2B5EF4-FFF2-40B4-BE49-F238E27FC236}">
                <a16:creationId xmlns:a16="http://schemas.microsoft.com/office/drawing/2014/main" id="{8E9E5553-2C37-497D-8F66-5F5B75F805DD}"/>
              </a:ext>
            </a:extLst>
          </p:cNvPr>
          <p:cNvCxnSpPr>
            <a:stCxn id="4" idx="2"/>
          </p:cNvCxnSpPr>
          <p:nvPr/>
        </p:nvCxnSpPr>
        <p:spPr>
          <a:xfrm>
            <a:off x="4572000" y="4508500"/>
            <a:ext cx="1588"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17">
            <a:extLst>
              <a:ext uri="{FF2B5EF4-FFF2-40B4-BE49-F238E27FC236}">
                <a16:creationId xmlns:a16="http://schemas.microsoft.com/office/drawing/2014/main" id="{DADD8758-999D-495E-9996-BB30599F83A8}"/>
              </a:ext>
            </a:extLst>
          </p:cNvPr>
          <p:cNvCxnSpPr>
            <a:stCxn id="4" idx="2"/>
          </p:cNvCxnSpPr>
          <p:nvPr/>
        </p:nvCxnSpPr>
        <p:spPr>
          <a:xfrm>
            <a:off x="5508625" y="4508500"/>
            <a:ext cx="1588"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17">
            <a:extLst>
              <a:ext uri="{FF2B5EF4-FFF2-40B4-BE49-F238E27FC236}">
                <a16:creationId xmlns:a16="http://schemas.microsoft.com/office/drawing/2014/main" id="{413329E8-B3E4-4DE6-97ED-E2E724FD84F7}"/>
              </a:ext>
            </a:extLst>
          </p:cNvPr>
          <p:cNvCxnSpPr>
            <a:stCxn id="4" idx="2"/>
          </p:cNvCxnSpPr>
          <p:nvPr/>
        </p:nvCxnSpPr>
        <p:spPr>
          <a:xfrm>
            <a:off x="3635375" y="4508500"/>
            <a:ext cx="1588"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17">
            <a:extLst>
              <a:ext uri="{FF2B5EF4-FFF2-40B4-BE49-F238E27FC236}">
                <a16:creationId xmlns:a16="http://schemas.microsoft.com/office/drawing/2014/main" id="{9707EC2F-4FBA-45E0-98E0-533704C695F2}"/>
              </a:ext>
            </a:extLst>
          </p:cNvPr>
          <p:cNvCxnSpPr>
            <a:stCxn id="4" idx="2"/>
          </p:cNvCxnSpPr>
          <p:nvPr/>
        </p:nvCxnSpPr>
        <p:spPr>
          <a:xfrm>
            <a:off x="2339975" y="4508500"/>
            <a:ext cx="1588"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17">
            <a:extLst>
              <a:ext uri="{FF2B5EF4-FFF2-40B4-BE49-F238E27FC236}">
                <a16:creationId xmlns:a16="http://schemas.microsoft.com/office/drawing/2014/main" id="{CFF3E836-7DD7-4451-98F4-62AEA51995FC}"/>
              </a:ext>
            </a:extLst>
          </p:cNvPr>
          <p:cNvCxnSpPr>
            <a:stCxn id="4" idx="2"/>
          </p:cNvCxnSpPr>
          <p:nvPr/>
        </p:nvCxnSpPr>
        <p:spPr>
          <a:xfrm>
            <a:off x="1476375" y="4508500"/>
            <a:ext cx="1588"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17">
            <a:extLst>
              <a:ext uri="{FF2B5EF4-FFF2-40B4-BE49-F238E27FC236}">
                <a16:creationId xmlns:a16="http://schemas.microsoft.com/office/drawing/2014/main" id="{6EBA3447-EABA-4AE8-A963-F111591B496D}"/>
              </a:ext>
            </a:extLst>
          </p:cNvPr>
          <p:cNvCxnSpPr>
            <a:stCxn id="4" idx="2"/>
          </p:cNvCxnSpPr>
          <p:nvPr/>
        </p:nvCxnSpPr>
        <p:spPr>
          <a:xfrm>
            <a:off x="539750" y="4508500"/>
            <a:ext cx="1588" cy="420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2">
            <a:extLst>
              <a:ext uri="{FF2B5EF4-FFF2-40B4-BE49-F238E27FC236}">
                <a16:creationId xmlns:a16="http://schemas.microsoft.com/office/drawing/2014/main" id="{2ED4E801-E50B-4886-A95D-BA495597FEA7}"/>
              </a:ext>
            </a:extLst>
          </p:cNvPr>
          <p:cNvSpPr txBox="1">
            <a:spLocks noChangeArrowheads="1"/>
          </p:cNvSpPr>
          <p:nvPr/>
        </p:nvSpPr>
        <p:spPr bwMode="auto">
          <a:xfrm>
            <a:off x="323850" y="5805488"/>
            <a:ext cx="86423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r>
              <a:rPr lang="en-GB" altLang="en-US" sz="2000" b="1">
                <a:solidFill>
                  <a:srgbClr val="0000FF"/>
                </a:solidFill>
                <a:latin typeface="Arial" panose="020B0604020202020204" pitchFamily="34" charset="0"/>
              </a:rPr>
              <a:t>Please make sure that you can be contacted on the number supplied on Friday evening.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B0826F-AB7C-4E53-99C3-201966DEED94}"/>
              </a:ext>
            </a:extLst>
          </p:cNvPr>
          <p:cNvSpPr/>
          <p:nvPr/>
        </p:nvSpPr>
        <p:spPr>
          <a:xfrm>
            <a:off x="899592" y="-199276"/>
            <a:ext cx="7344816"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Kilvrough Manor</a:t>
            </a:r>
          </a:p>
        </p:txBody>
      </p:sp>
      <p:sp>
        <p:nvSpPr>
          <p:cNvPr id="9220" name="TextBox 9">
            <a:extLst>
              <a:ext uri="{FF2B5EF4-FFF2-40B4-BE49-F238E27FC236}">
                <a16:creationId xmlns:a16="http://schemas.microsoft.com/office/drawing/2014/main" id="{6E6E4D45-663C-4609-92F5-0EAED81392FD}"/>
              </a:ext>
            </a:extLst>
          </p:cNvPr>
          <p:cNvSpPr txBox="1">
            <a:spLocks noChangeArrowheads="1"/>
          </p:cNvSpPr>
          <p:nvPr/>
        </p:nvSpPr>
        <p:spPr bwMode="auto">
          <a:xfrm>
            <a:off x="2317926" y="4363758"/>
            <a:ext cx="1295400" cy="646112"/>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dirty="0" err="1">
                <a:latin typeface="Arial" panose="020B0604020202020204" pitchFamily="34" charset="0"/>
              </a:rPr>
              <a:t>Kilvrough</a:t>
            </a:r>
            <a:r>
              <a:rPr lang="en-GB" altLang="en-US" sz="1800" dirty="0">
                <a:latin typeface="Arial" panose="020B0604020202020204" pitchFamily="34" charset="0"/>
              </a:rPr>
              <a:t> Manor</a:t>
            </a:r>
          </a:p>
        </p:txBody>
      </p:sp>
      <p:pic>
        <p:nvPicPr>
          <p:cNvPr id="9221" name="Picture 9">
            <a:extLst>
              <a:ext uri="{FF2B5EF4-FFF2-40B4-BE49-F238E27FC236}">
                <a16:creationId xmlns:a16="http://schemas.microsoft.com/office/drawing/2014/main" id="{C2399FEB-9B7B-4902-8D88-FF819F5EF7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588" t="10706" r="3029" b="4146"/>
          <a:stretch>
            <a:fillRect/>
          </a:stretch>
        </p:blipFill>
        <p:spPr bwMode="auto">
          <a:xfrm>
            <a:off x="4499992" y="4162672"/>
            <a:ext cx="4256062" cy="2432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2" name="Line 6">
            <a:extLst>
              <a:ext uri="{FF2B5EF4-FFF2-40B4-BE49-F238E27FC236}">
                <a16:creationId xmlns:a16="http://schemas.microsoft.com/office/drawing/2014/main" id="{8E12295D-161A-419C-8B93-76CD0959671C}"/>
              </a:ext>
            </a:extLst>
          </p:cNvPr>
          <p:cNvSpPr>
            <a:spLocks noChangeShapeType="1"/>
          </p:cNvSpPr>
          <p:nvPr/>
        </p:nvSpPr>
        <p:spPr bwMode="auto">
          <a:xfrm>
            <a:off x="3635896" y="4653136"/>
            <a:ext cx="2232025" cy="3254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23" name="TextBox 9">
            <a:extLst>
              <a:ext uri="{FF2B5EF4-FFF2-40B4-BE49-F238E27FC236}">
                <a16:creationId xmlns:a16="http://schemas.microsoft.com/office/drawing/2014/main" id="{180C3281-8AA3-41F1-A672-A0F8CB2B34A8}"/>
              </a:ext>
            </a:extLst>
          </p:cNvPr>
          <p:cNvSpPr txBox="1">
            <a:spLocks noChangeArrowheads="1"/>
          </p:cNvSpPr>
          <p:nvPr/>
        </p:nvSpPr>
        <p:spPr bwMode="auto">
          <a:xfrm>
            <a:off x="0" y="956099"/>
            <a:ext cx="9144000" cy="555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r>
              <a:rPr lang="en-GB" sz="1600" b="0" i="0" dirty="0">
                <a:solidFill>
                  <a:srgbClr val="0000FF"/>
                </a:solidFill>
                <a:effectLst/>
                <a:latin typeface="Arial" panose="020B0604020202020204" pitchFamily="34" charset="0"/>
              </a:rPr>
              <a:t>Oxfordshire Outdoors has been providing high quality outdoor education for close to 50 years. </a:t>
            </a:r>
          </a:p>
          <a:p>
            <a:pPr algn="l"/>
            <a:r>
              <a:rPr lang="en-GB" sz="1600" b="1" dirty="0">
                <a:solidFill>
                  <a:srgbClr val="0000FF"/>
                </a:solidFill>
                <a:effectLst/>
                <a:latin typeface="Arial"/>
                <a:cs typeface="Arial"/>
              </a:rPr>
              <a:t>Our Vision:</a:t>
            </a:r>
            <a:br>
              <a:rPr lang="en-GB" sz="1600" b="0" i="0" dirty="0">
                <a:effectLst/>
                <a:latin typeface="Arial" panose="020B0604020202020204" pitchFamily="34" charset="0"/>
              </a:rPr>
            </a:br>
            <a:r>
              <a:rPr lang="en-GB" sz="1600" b="0" i="0" dirty="0">
                <a:solidFill>
                  <a:srgbClr val="0000FF"/>
                </a:solidFill>
                <a:effectLst/>
                <a:latin typeface="Arial"/>
                <a:cs typeface="Arial"/>
              </a:rPr>
              <a:t>To be the preferred trusted provider of </a:t>
            </a:r>
            <a:r>
              <a:rPr lang="en-GB" sz="1600">
                <a:solidFill>
                  <a:srgbClr val="0000FF"/>
                </a:solidFill>
                <a:latin typeface="Arial"/>
                <a:cs typeface="Arial"/>
              </a:rPr>
              <a:t>high-quality</a:t>
            </a:r>
            <a:r>
              <a:rPr lang="en-GB" sz="1600" b="0" i="0" dirty="0">
                <a:solidFill>
                  <a:srgbClr val="0000FF"/>
                </a:solidFill>
                <a:effectLst/>
                <a:latin typeface="Arial"/>
                <a:cs typeface="Arial"/>
              </a:rPr>
              <a:t> outdoor learning opportunities for schools and communities across the South of England and Wales, enabling every child to experience the  benefits of outdoor learning.</a:t>
            </a:r>
          </a:p>
          <a:p>
            <a:pPr algn="l"/>
            <a:r>
              <a:rPr lang="en-GB" sz="1600" b="1" dirty="0">
                <a:solidFill>
                  <a:srgbClr val="0000FF"/>
                </a:solidFill>
                <a:effectLst/>
                <a:latin typeface="Arial" panose="020B0604020202020204" pitchFamily="34" charset="0"/>
              </a:rPr>
              <a:t>Our Mission:</a:t>
            </a:r>
            <a:br>
              <a:rPr lang="en-GB" sz="1600" b="0" i="0" dirty="0">
                <a:solidFill>
                  <a:srgbClr val="0000FF"/>
                </a:solidFill>
                <a:effectLst/>
                <a:latin typeface="Arial" panose="020B0604020202020204" pitchFamily="34" charset="0"/>
              </a:rPr>
            </a:br>
            <a:r>
              <a:rPr lang="en-GB" sz="1600" b="0" i="0" dirty="0">
                <a:solidFill>
                  <a:srgbClr val="0000FF"/>
                </a:solidFill>
                <a:effectLst/>
                <a:latin typeface="Arial" panose="020B0604020202020204" pitchFamily="34" charset="0"/>
              </a:rPr>
              <a:t>At Oxfordshire Outdoors our mission is to provide inspirational, challenging, high quality outdoor learning experiences for all.</a:t>
            </a:r>
          </a:p>
          <a:p>
            <a:pPr algn="l"/>
            <a:r>
              <a:rPr lang="en-GB" sz="1600" b="1" dirty="0">
                <a:solidFill>
                  <a:srgbClr val="0000FF"/>
                </a:solidFill>
                <a:effectLst/>
                <a:latin typeface="Arial" panose="020B0604020202020204" pitchFamily="34" charset="0"/>
              </a:rPr>
              <a:t>Our Values:</a:t>
            </a:r>
            <a:br>
              <a:rPr lang="en-GB" sz="1600" b="1" i="0" dirty="0">
                <a:solidFill>
                  <a:srgbClr val="0000FF"/>
                </a:solidFill>
                <a:effectLst/>
                <a:latin typeface="Arial" panose="020B0604020202020204" pitchFamily="34" charset="0"/>
              </a:rPr>
            </a:br>
            <a:r>
              <a:rPr lang="en-GB" sz="1600" b="0" i="0" dirty="0">
                <a:solidFill>
                  <a:srgbClr val="0000FF"/>
                </a:solidFill>
                <a:effectLst/>
                <a:latin typeface="Arial" panose="020B0604020202020204" pitchFamily="34" charset="0"/>
              </a:rPr>
              <a:t>We have a number of universal values that thread through our One Service approach. These values are at the core of everything we do. Our values are:</a:t>
            </a:r>
          </a:p>
          <a:p>
            <a:r>
              <a:rPr lang="en-GB" sz="1600" b="1" dirty="0">
                <a:solidFill>
                  <a:srgbClr val="0000FF"/>
                </a:solidFill>
                <a:latin typeface="Arial" panose="020B0604020202020204" pitchFamily="34" charset="0"/>
              </a:rPr>
              <a:t>Co-operation</a:t>
            </a:r>
          </a:p>
          <a:p>
            <a:r>
              <a:rPr lang="en-GB" sz="1600" b="1" dirty="0">
                <a:solidFill>
                  <a:srgbClr val="0000FF"/>
                </a:solidFill>
                <a:latin typeface="Arial" panose="020B0604020202020204" pitchFamily="34" charset="0"/>
              </a:rPr>
              <a:t>Responsibility</a:t>
            </a:r>
          </a:p>
          <a:p>
            <a:r>
              <a:rPr lang="en-GB" sz="1600" b="1" dirty="0">
                <a:solidFill>
                  <a:srgbClr val="0000FF"/>
                </a:solidFill>
                <a:latin typeface="Arial" panose="020B0604020202020204" pitchFamily="34" charset="0"/>
              </a:rPr>
              <a:t>Honesty. </a:t>
            </a:r>
          </a:p>
          <a:p>
            <a:r>
              <a:rPr lang="en-GB" sz="1600" b="1" dirty="0">
                <a:solidFill>
                  <a:srgbClr val="0000FF"/>
                </a:solidFill>
                <a:latin typeface="Arial" panose="020B0604020202020204" pitchFamily="34" charset="0"/>
              </a:rPr>
              <a:t>Respect</a:t>
            </a:r>
          </a:p>
          <a:p>
            <a:r>
              <a:rPr lang="en-GB" sz="1600" b="1" dirty="0">
                <a:solidFill>
                  <a:srgbClr val="0000FF"/>
                </a:solidFill>
                <a:latin typeface="Arial" panose="020B0604020202020204" pitchFamily="34" charset="0"/>
              </a:rPr>
              <a:t>Happiness</a:t>
            </a:r>
          </a:p>
          <a:p>
            <a:r>
              <a:rPr lang="en-GB" sz="1600" b="1" dirty="0">
                <a:solidFill>
                  <a:srgbClr val="0000FF"/>
                </a:solidFill>
                <a:latin typeface="Arial" panose="020B0604020202020204" pitchFamily="34" charset="0"/>
              </a:rPr>
              <a:t>Humility</a:t>
            </a:r>
          </a:p>
          <a:p>
            <a:r>
              <a:rPr lang="en-GB" sz="1600" b="1" dirty="0">
                <a:solidFill>
                  <a:srgbClr val="0000FF"/>
                </a:solidFill>
                <a:latin typeface="Arial" panose="020B0604020202020204" pitchFamily="34" charset="0"/>
              </a:rPr>
              <a:t>Integrity </a:t>
            </a:r>
          </a:p>
          <a:p>
            <a:r>
              <a:rPr lang="en-GB" sz="1600" b="1" dirty="0">
                <a:solidFill>
                  <a:srgbClr val="0000FF"/>
                </a:solidFill>
                <a:latin typeface="Arial" panose="020B0604020202020204" pitchFamily="34" charset="0"/>
              </a:rPr>
              <a:t>Tolerance</a:t>
            </a:r>
            <a:br>
              <a:rPr lang="en-GB" sz="1050" dirty="0"/>
            </a:br>
            <a:endParaRPr lang="en-GB" altLang="en-US" sz="1600" dirty="0">
              <a:solidFill>
                <a:srgbClr val="0000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144AAD5-F681-42FE-ADE7-A497282BD0CA}"/>
              </a:ext>
            </a:extLst>
          </p:cNvPr>
          <p:cNvSpPr/>
          <p:nvPr/>
        </p:nvSpPr>
        <p:spPr>
          <a:xfrm>
            <a:off x="868791" y="-137023"/>
            <a:ext cx="7344816"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Kilvrough Manor</a:t>
            </a:r>
          </a:p>
        </p:txBody>
      </p:sp>
      <p:sp>
        <p:nvSpPr>
          <p:cNvPr id="11268" name="TextBox 9">
            <a:extLst>
              <a:ext uri="{FF2B5EF4-FFF2-40B4-BE49-F238E27FC236}">
                <a16:creationId xmlns:a16="http://schemas.microsoft.com/office/drawing/2014/main" id="{98A4027A-E5F8-41AD-98C5-3ACA0A6CA3D5}"/>
              </a:ext>
            </a:extLst>
          </p:cNvPr>
          <p:cNvSpPr txBox="1">
            <a:spLocks noChangeArrowheads="1"/>
          </p:cNvSpPr>
          <p:nvPr/>
        </p:nvSpPr>
        <p:spPr bwMode="auto">
          <a:xfrm>
            <a:off x="285750" y="1193800"/>
            <a:ext cx="864235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1600" b="1" dirty="0">
                <a:solidFill>
                  <a:srgbClr val="0000FF"/>
                </a:solidFill>
                <a:latin typeface="Arial" panose="020B0604020202020204" pitchFamily="34" charset="0"/>
              </a:rPr>
              <a:t>The centre </a:t>
            </a:r>
          </a:p>
          <a:p>
            <a:pPr>
              <a:spcBef>
                <a:spcPct val="0"/>
              </a:spcBef>
              <a:buFontTx/>
              <a:buNone/>
            </a:pPr>
            <a:r>
              <a:rPr lang="en-GB" altLang="en-US" sz="1600" dirty="0" err="1">
                <a:solidFill>
                  <a:srgbClr val="0000FF"/>
                </a:solidFill>
                <a:latin typeface="Arial" panose="020B0604020202020204" pitchFamily="34" charset="0"/>
              </a:rPr>
              <a:t>Kilvrough</a:t>
            </a:r>
            <a:r>
              <a:rPr lang="en-GB" altLang="en-US" sz="1600" dirty="0">
                <a:solidFill>
                  <a:srgbClr val="0000FF"/>
                </a:solidFill>
                <a:latin typeface="Arial" panose="020B0604020202020204" pitchFamily="34" charset="0"/>
              </a:rPr>
              <a:t> is a large converted </a:t>
            </a:r>
            <a:r>
              <a:rPr lang="en-GB" altLang="en-US" sz="1600" u="sng" dirty="0">
                <a:solidFill>
                  <a:srgbClr val="0000FF"/>
                </a:solidFill>
                <a:latin typeface="Arial" panose="020B0604020202020204" pitchFamily="34" charset="0"/>
              </a:rPr>
              <a:t>Georgian Manor House </a:t>
            </a:r>
            <a:r>
              <a:rPr lang="en-GB" altLang="en-US" sz="1600" dirty="0">
                <a:solidFill>
                  <a:srgbClr val="0000FF"/>
                </a:solidFill>
                <a:latin typeface="Arial" panose="020B0604020202020204" pitchFamily="34" charset="0"/>
              </a:rPr>
              <a:t>with a grand history. Set in the idyllic Gower, we deliver a wide range of courses and high quality residential outdoor learning experiences for young people and adults.</a:t>
            </a:r>
          </a:p>
          <a:p>
            <a:pPr>
              <a:spcBef>
                <a:spcPct val="0"/>
              </a:spcBef>
              <a:buFontTx/>
              <a:buNone/>
            </a:pPr>
            <a:endParaRPr lang="en-GB" altLang="en-US" sz="1600" dirty="0">
              <a:solidFill>
                <a:srgbClr val="0000FF"/>
              </a:solidFill>
              <a:latin typeface="Arial" panose="020B0604020202020204" pitchFamily="34" charset="0"/>
            </a:endParaRPr>
          </a:p>
          <a:p>
            <a:pPr>
              <a:spcBef>
                <a:spcPct val="0"/>
              </a:spcBef>
              <a:buFontTx/>
              <a:buNone/>
            </a:pPr>
            <a:r>
              <a:rPr lang="en-GB" altLang="en-US" sz="1600" b="1" dirty="0">
                <a:solidFill>
                  <a:srgbClr val="0000FF"/>
                </a:solidFill>
                <a:latin typeface="Arial" panose="020B0604020202020204" pitchFamily="34" charset="0"/>
              </a:rPr>
              <a:t>On site facilities</a:t>
            </a:r>
          </a:p>
          <a:p>
            <a:pPr>
              <a:spcBef>
                <a:spcPct val="0"/>
              </a:spcBef>
              <a:buFontTx/>
              <a:buNone/>
            </a:pPr>
            <a:r>
              <a:rPr lang="en-GB" altLang="en-US" sz="1600" dirty="0">
                <a:solidFill>
                  <a:srgbClr val="0000FF"/>
                </a:solidFill>
                <a:latin typeface="Arial" panose="020B0604020202020204" pitchFamily="34" charset="0"/>
              </a:rPr>
              <a:t>A good </a:t>
            </a:r>
            <a:r>
              <a:rPr lang="en-GB" altLang="en-US" sz="1600" u="sng" dirty="0">
                <a:solidFill>
                  <a:srgbClr val="0000FF"/>
                </a:solidFill>
                <a:latin typeface="Arial" panose="020B0604020202020204" pitchFamily="34" charset="0"/>
              </a:rPr>
              <a:t>drying room and cloakroom facility </a:t>
            </a:r>
            <a:r>
              <a:rPr lang="en-GB" altLang="en-US" sz="1600" dirty="0">
                <a:solidFill>
                  <a:srgbClr val="0000FF"/>
                </a:solidFill>
                <a:latin typeface="Arial" panose="020B0604020202020204" pitchFamily="34" charset="0"/>
              </a:rPr>
              <a:t>takes care of the outdoor clothing whilst indoors students can relax in a designated lounge area. The dining rooms and kitchens are located on the ground floor and we have on-site chefs preparing fresh meals daily. We also have a small shop offering souvenirs.</a:t>
            </a:r>
          </a:p>
          <a:p>
            <a:pPr>
              <a:spcBef>
                <a:spcPct val="0"/>
              </a:spcBef>
              <a:buFontTx/>
              <a:buNone/>
            </a:pPr>
            <a:endParaRPr lang="en-GB" altLang="en-US" sz="1600" dirty="0">
              <a:solidFill>
                <a:srgbClr val="0000FF"/>
              </a:solidFill>
              <a:latin typeface="Arial" panose="020B0604020202020204" pitchFamily="34" charset="0"/>
            </a:endParaRPr>
          </a:p>
          <a:p>
            <a:pPr>
              <a:spcBef>
                <a:spcPct val="0"/>
              </a:spcBef>
              <a:buFontTx/>
              <a:buNone/>
            </a:pPr>
            <a:r>
              <a:rPr lang="en-GB" altLang="en-US" sz="1600" b="1" dirty="0">
                <a:solidFill>
                  <a:srgbClr val="0000FF"/>
                </a:solidFill>
                <a:latin typeface="Arial" panose="020B0604020202020204" pitchFamily="34" charset="0"/>
              </a:rPr>
              <a:t>Accommodation</a:t>
            </a:r>
          </a:p>
          <a:p>
            <a:pPr>
              <a:spcBef>
                <a:spcPct val="0"/>
              </a:spcBef>
              <a:buFontTx/>
              <a:buNone/>
            </a:pPr>
            <a:r>
              <a:rPr lang="en-GB" altLang="en-US" sz="1600" dirty="0">
                <a:solidFill>
                  <a:srgbClr val="0000FF"/>
                </a:solidFill>
                <a:latin typeface="Arial" panose="020B0604020202020204" pitchFamily="34" charset="0"/>
              </a:rPr>
              <a:t>We can accommodate up to 60 students plus visiting staff. Bedrooms are located on single sex floors with rooms of varying sizes accommodating 4, 6 or 8 students with rooms and private bathrooms for visiting staff located nearby. The students have access to separate bathrooms with individual cubicle showers, and there are ample single toilet facilities. </a:t>
            </a:r>
          </a:p>
        </p:txBody>
      </p:sp>
      <p:sp>
        <p:nvSpPr>
          <p:cNvPr id="7" name="TextBox 6">
            <a:extLst>
              <a:ext uri="{FF2B5EF4-FFF2-40B4-BE49-F238E27FC236}">
                <a16:creationId xmlns:a16="http://schemas.microsoft.com/office/drawing/2014/main" id="{76D35EB6-54CE-4198-8443-8895F182D091}"/>
              </a:ext>
            </a:extLst>
          </p:cNvPr>
          <p:cNvSpPr txBox="1"/>
          <p:nvPr/>
        </p:nvSpPr>
        <p:spPr>
          <a:xfrm>
            <a:off x="471589" y="5664200"/>
            <a:ext cx="8642350" cy="369332"/>
          </a:xfrm>
          <a:prstGeom prst="rect">
            <a:avLst/>
          </a:prstGeom>
          <a:noFill/>
        </p:spPr>
        <p:txBody>
          <a:bodyPr wrap="square">
            <a:spAutoFit/>
          </a:bodyPr>
          <a:lstStyle/>
          <a:p>
            <a:r>
              <a:rPr lang="en-GB" dirty="0">
                <a:hlinkClick r:id="rId3"/>
              </a:rPr>
              <a:t>https://www.oxfordshireoutdoorlearningservice.co.uk/centres/kilvrough-manor/</a:t>
            </a:r>
            <a:r>
              <a:rPr lang="en-GB"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4FE4873-EAA7-4B14-AE4A-5171538CE54E}"/>
              </a:ext>
            </a:extLst>
          </p:cNvPr>
          <p:cNvSpPr/>
          <p:nvPr/>
        </p:nvSpPr>
        <p:spPr>
          <a:xfrm>
            <a:off x="904355" y="-34925"/>
            <a:ext cx="7344816"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TEAMS</a:t>
            </a:r>
          </a:p>
        </p:txBody>
      </p:sp>
      <p:sp>
        <p:nvSpPr>
          <p:cNvPr id="13315" name="TextBox 3">
            <a:extLst>
              <a:ext uri="{FF2B5EF4-FFF2-40B4-BE49-F238E27FC236}">
                <a16:creationId xmlns:a16="http://schemas.microsoft.com/office/drawing/2014/main" id="{3D66CF3A-FA38-483E-BA70-C6FA5762CAE0}"/>
              </a:ext>
            </a:extLst>
          </p:cNvPr>
          <p:cNvSpPr txBox="1">
            <a:spLocks noChangeArrowheads="1"/>
          </p:cNvSpPr>
          <p:nvPr/>
        </p:nvSpPr>
        <p:spPr bwMode="auto">
          <a:xfrm>
            <a:off x="250825" y="1557338"/>
            <a:ext cx="8642350"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GB" altLang="en-US" sz="2000" b="1" dirty="0">
                <a:solidFill>
                  <a:srgbClr val="0000FF"/>
                </a:solidFill>
                <a:latin typeface="Arial" panose="020B0604020202020204" pitchFamily="34" charset="0"/>
              </a:rPr>
              <a:t>The children will be given the opportunity to experience working within different teams during the week.</a:t>
            </a:r>
          </a:p>
          <a:p>
            <a:pPr algn="just" eaLnBrk="1" hangingPunct="1">
              <a:spcBef>
                <a:spcPct val="0"/>
              </a:spcBef>
              <a:buFontTx/>
              <a:buNone/>
            </a:pPr>
            <a:endParaRPr lang="en-GB" altLang="en-US" sz="2000" b="1" dirty="0">
              <a:solidFill>
                <a:srgbClr val="0000FF"/>
              </a:solidFill>
              <a:latin typeface="Arial" panose="020B0604020202020204" pitchFamily="34" charset="0"/>
            </a:endParaRPr>
          </a:p>
          <a:p>
            <a:pPr algn="just" eaLnBrk="1" hangingPunct="1">
              <a:spcBef>
                <a:spcPct val="0"/>
              </a:spcBef>
            </a:pPr>
            <a:r>
              <a:rPr lang="en-GB" altLang="en-US" sz="2000" b="1" dirty="0">
                <a:solidFill>
                  <a:srgbClr val="0000FF"/>
                </a:solidFill>
                <a:latin typeface="Arial" panose="020B0604020202020204" pitchFamily="34" charset="0"/>
              </a:rPr>
              <a:t>Dorms</a:t>
            </a:r>
          </a:p>
          <a:p>
            <a:pPr algn="just" eaLnBrk="1" hangingPunct="1">
              <a:spcBef>
                <a:spcPct val="0"/>
              </a:spcBef>
            </a:pPr>
            <a:r>
              <a:rPr lang="en-GB" altLang="en-US" sz="2000" b="1" dirty="0">
                <a:solidFill>
                  <a:srgbClr val="0000FF"/>
                </a:solidFill>
                <a:latin typeface="Arial" panose="020B0604020202020204" pitchFamily="34" charset="0"/>
              </a:rPr>
              <a:t>Activity Groups</a:t>
            </a:r>
          </a:p>
          <a:p>
            <a:pPr algn="just" eaLnBrk="1" hangingPunct="1">
              <a:spcBef>
                <a:spcPct val="0"/>
              </a:spcBef>
            </a:pPr>
            <a:r>
              <a:rPr lang="en-GB" altLang="en-US" sz="2000" b="1" dirty="0">
                <a:solidFill>
                  <a:srgbClr val="0000FF"/>
                </a:solidFill>
                <a:latin typeface="Arial" panose="020B0604020202020204" pitchFamily="34" charset="0"/>
              </a:rPr>
              <a:t>Duty Groups</a:t>
            </a:r>
          </a:p>
          <a:p>
            <a:pPr algn="just" eaLnBrk="1" hangingPunct="1">
              <a:spcBef>
                <a:spcPct val="0"/>
              </a:spcBef>
            </a:pPr>
            <a:endParaRPr lang="en-GB" altLang="en-US" sz="2000" b="1" dirty="0">
              <a:solidFill>
                <a:srgbClr val="0000FF"/>
              </a:solidFill>
              <a:latin typeface="Arial" panose="020B0604020202020204" pitchFamily="34" charset="0"/>
            </a:endParaRPr>
          </a:p>
          <a:p>
            <a:pPr algn="just" eaLnBrk="1" hangingPunct="1">
              <a:spcBef>
                <a:spcPct val="0"/>
              </a:spcBef>
              <a:buFontTx/>
              <a:buNone/>
            </a:pPr>
            <a:r>
              <a:rPr lang="en-GB" altLang="en-US" sz="2000" b="1" dirty="0">
                <a:solidFill>
                  <a:srgbClr val="0000FF"/>
                </a:solidFill>
                <a:latin typeface="Arial" panose="020B0604020202020204" pitchFamily="34" charset="0"/>
              </a:rPr>
              <a:t>(Before leaving on the residential the children will give 2 names of who they would prefer to be grouped with during the week, this information is then passed on to the staff at the lodge who group the children)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A554C1-40C0-43E0-A8B2-FFA816B26C6E}"/>
              </a:ext>
            </a:extLst>
          </p:cNvPr>
          <p:cNvSpPr/>
          <p:nvPr/>
        </p:nvSpPr>
        <p:spPr>
          <a:xfrm>
            <a:off x="904355" y="-34925"/>
            <a:ext cx="7344816"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Activities</a:t>
            </a:r>
          </a:p>
        </p:txBody>
      </p:sp>
      <p:sp>
        <p:nvSpPr>
          <p:cNvPr id="15363" name="Text Box 4">
            <a:extLst>
              <a:ext uri="{FF2B5EF4-FFF2-40B4-BE49-F238E27FC236}">
                <a16:creationId xmlns:a16="http://schemas.microsoft.com/office/drawing/2014/main" id="{074D2C5D-6887-4424-8954-EFF3D72DB7C3}"/>
              </a:ext>
            </a:extLst>
          </p:cNvPr>
          <p:cNvSpPr txBox="1">
            <a:spLocks noChangeArrowheads="1"/>
          </p:cNvSpPr>
          <p:nvPr/>
        </p:nvSpPr>
        <p:spPr bwMode="auto">
          <a:xfrm>
            <a:off x="250825" y="1412875"/>
            <a:ext cx="8497888"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2000" b="1">
                <a:solidFill>
                  <a:srgbClr val="0000FF"/>
                </a:solidFill>
                <a:latin typeface="Arial" panose="020B0604020202020204" pitchFamily="34" charset="0"/>
              </a:rPr>
              <a:t>The activities have not yet been confirmed by Kilvrough.</a:t>
            </a:r>
          </a:p>
          <a:p>
            <a:pPr algn="ctr" eaLnBrk="1" hangingPunct="1">
              <a:spcBef>
                <a:spcPct val="50000"/>
              </a:spcBef>
              <a:buFontTx/>
              <a:buNone/>
            </a:pPr>
            <a:r>
              <a:rPr lang="en-GB" altLang="en-US" sz="2000" b="1">
                <a:solidFill>
                  <a:srgbClr val="0000FF"/>
                </a:solidFill>
                <a:latin typeface="Arial" panose="020B0604020202020204" pitchFamily="34" charset="0"/>
              </a:rPr>
              <a:t>But usually include:</a:t>
            </a:r>
          </a:p>
        </p:txBody>
      </p:sp>
      <p:sp>
        <p:nvSpPr>
          <p:cNvPr id="7175" name="Text Box 7">
            <a:extLst>
              <a:ext uri="{FF2B5EF4-FFF2-40B4-BE49-F238E27FC236}">
                <a16:creationId xmlns:a16="http://schemas.microsoft.com/office/drawing/2014/main" id="{B9D630E3-1D79-418F-97F3-F4583588C6BC}"/>
              </a:ext>
            </a:extLst>
          </p:cNvPr>
          <p:cNvSpPr txBox="1">
            <a:spLocks noChangeArrowheads="1"/>
          </p:cNvSpPr>
          <p:nvPr/>
        </p:nvSpPr>
        <p:spPr bwMode="auto">
          <a:xfrm>
            <a:off x="179388" y="2266950"/>
            <a:ext cx="8964612"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Char char="•"/>
            </a:pPr>
            <a:r>
              <a:rPr lang="en-GB" altLang="en-US" sz="2000" b="1" dirty="0">
                <a:solidFill>
                  <a:srgbClr val="0000FF"/>
                </a:solidFill>
                <a:latin typeface="Arial" panose="020B0604020202020204" pitchFamily="34" charset="0"/>
              </a:rPr>
              <a:t> </a:t>
            </a:r>
            <a:r>
              <a:rPr lang="en-GB" altLang="en-US" sz="2000" b="1" u="sng" dirty="0">
                <a:solidFill>
                  <a:srgbClr val="0000FF"/>
                </a:solidFill>
                <a:latin typeface="Arial" panose="020B0604020202020204" pitchFamily="34" charset="0"/>
              </a:rPr>
              <a:t>Ropes Adventure Course</a:t>
            </a:r>
          </a:p>
          <a:p>
            <a:pPr eaLnBrk="1" hangingPunct="1">
              <a:spcBef>
                <a:spcPct val="50000"/>
              </a:spcBef>
              <a:buFontTx/>
              <a:buNone/>
            </a:pPr>
            <a:r>
              <a:rPr lang="en-GB" altLang="en-US" sz="1800" b="1" dirty="0">
                <a:solidFill>
                  <a:srgbClr val="0000FF"/>
                </a:solidFill>
                <a:latin typeface="Arial" panose="020B0604020202020204" pitchFamily="34" charset="0"/>
              </a:rPr>
              <a:t>An ideal way to start the week with the emphasis on personal challenge.</a:t>
            </a:r>
          </a:p>
        </p:txBody>
      </p:sp>
      <p:sp>
        <p:nvSpPr>
          <p:cNvPr id="7176" name="Text Box 8">
            <a:extLst>
              <a:ext uri="{FF2B5EF4-FFF2-40B4-BE49-F238E27FC236}">
                <a16:creationId xmlns:a16="http://schemas.microsoft.com/office/drawing/2014/main" id="{75D13667-D649-42D3-8402-A39D8434334C}"/>
              </a:ext>
            </a:extLst>
          </p:cNvPr>
          <p:cNvSpPr txBox="1">
            <a:spLocks noChangeArrowheads="1"/>
          </p:cNvSpPr>
          <p:nvPr/>
        </p:nvSpPr>
        <p:spPr bwMode="auto">
          <a:xfrm>
            <a:off x="155575" y="3076575"/>
            <a:ext cx="8964613" cy="307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FontTx/>
              <a:buChar char="•"/>
              <a:defRPr/>
            </a:pPr>
            <a:r>
              <a:rPr lang="en-GB" sz="2000" b="1" u="sng" dirty="0">
                <a:solidFill>
                  <a:srgbClr val="0000FF"/>
                </a:solidFill>
                <a:latin typeface="Arial"/>
                <a:cs typeface="Arial"/>
              </a:rPr>
              <a:t>Surfing (weather depending  - or this will be a waterfall walk)</a:t>
            </a:r>
            <a:endParaRPr lang="en-GB" sz="2000" b="1" u="sng" dirty="0">
              <a:solidFill>
                <a:srgbClr val="0000FF"/>
              </a:solidFill>
            </a:endParaRPr>
          </a:p>
          <a:p>
            <a:pPr eaLnBrk="1" hangingPunct="1">
              <a:spcBef>
                <a:spcPct val="50000"/>
              </a:spcBef>
              <a:buFontTx/>
              <a:buChar char="•"/>
              <a:defRPr/>
            </a:pPr>
            <a:r>
              <a:rPr lang="en-GB" sz="2000" b="1" u="sng" dirty="0">
                <a:solidFill>
                  <a:srgbClr val="0000FF"/>
                </a:solidFill>
              </a:rPr>
              <a:t>Canoeing </a:t>
            </a:r>
          </a:p>
          <a:p>
            <a:pPr eaLnBrk="1" hangingPunct="1">
              <a:spcBef>
                <a:spcPct val="50000"/>
              </a:spcBef>
              <a:buFontTx/>
              <a:buChar char="•"/>
              <a:defRPr/>
            </a:pPr>
            <a:r>
              <a:rPr lang="en-GB" sz="2000" b="1" u="sng" dirty="0">
                <a:solidFill>
                  <a:srgbClr val="0000FF"/>
                </a:solidFill>
              </a:rPr>
              <a:t>Rock climbing/ </a:t>
            </a:r>
            <a:r>
              <a:rPr lang="en-GB" sz="2000" b="1" u="sng" dirty="0" err="1">
                <a:solidFill>
                  <a:srgbClr val="0000FF"/>
                </a:solidFill>
              </a:rPr>
              <a:t>coasteering</a:t>
            </a:r>
            <a:endParaRPr lang="en-GB" sz="2000" b="1" u="sng" dirty="0">
              <a:solidFill>
                <a:srgbClr val="0000FF"/>
              </a:solidFill>
            </a:endParaRPr>
          </a:p>
          <a:p>
            <a:pPr eaLnBrk="1" hangingPunct="1">
              <a:spcBef>
                <a:spcPct val="50000"/>
              </a:spcBef>
              <a:buFontTx/>
              <a:buChar char="•"/>
              <a:defRPr/>
            </a:pPr>
            <a:r>
              <a:rPr lang="en-GB" sz="2000" b="1" u="sng" dirty="0">
                <a:solidFill>
                  <a:srgbClr val="0000FF"/>
                </a:solidFill>
              </a:rPr>
              <a:t>Coastal Walk / Beach Art / Rock pooling</a:t>
            </a:r>
          </a:p>
          <a:p>
            <a:pPr eaLnBrk="1" hangingPunct="1">
              <a:spcBef>
                <a:spcPct val="50000"/>
              </a:spcBef>
              <a:buFontTx/>
              <a:buChar char="•"/>
              <a:defRPr/>
            </a:pPr>
            <a:r>
              <a:rPr lang="en-GB" sz="2000" b="1" u="sng" dirty="0">
                <a:solidFill>
                  <a:srgbClr val="0000FF"/>
                </a:solidFill>
              </a:rPr>
              <a:t>Additional evening activities organised by centre Tue – Thu</a:t>
            </a:r>
          </a:p>
          <a:p>
            <a:pPr eaLnBrk="1" hangingPunct="1">
              <a:spcBef>
                <a:spcPct val="50000"/>
              </a:spcBef>
              <a:defRPr/>
            </a:pPr>
            <a:endParaRPr lang="en-GB" b="1" dirty="0">
              <a:solidFill>
                <a:srgbClr val="0000FF"/>
              </a:solidFill>
            </a:endParaRPr>
          </a:p>
          <a:p>
            <a:pPr marL="285750" indent="-285750" eaLnBrk="1" hangingPunct="1">
              <a:spcBef>
                <a:spcPct val="50000"/>
              </a:spcBef>
              <a:buFont typeface="Arial" pitchFamily="34" charset="0"/>
              <a:buChar char="•"/>
              <a:defRPr/>
            </a:pPr>
            <a:endParaRPr lang="en-GB"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176">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1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F631EE-FB82-4B4D-B058-97948E69D112}"/>
              </a:ext>
            </a:extLst>
          </p:cNvPr>
          <p:cNvSpPr/>
          <p:nvPr/>
        </p:nvSpPr>
        <p:spPr>
          <a:xfrm>
            <a:off x="904355" y="-34925"/>
            <a:ext cx="7344816"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Kit List</a:t>
            </a:r>
          </a:p>
        </p:txBody>
      </p:sp>
      <p:sp>
        <p:nvSpPr>
          <p:cNvPr id="4" name="TextBox 3">
            <a:extLst>
              <a:ext uri="{FF2B5EF4-FFF2-40B4-BE49-F238E27FC236}">
                <a16:creationId xmlns:a16="http://schemas.microsoft.com/office/drawing/2014/main" id="{08108748-C1A0-48AB-9861-ED0D0008938D}"/>
              </a:ext>
            </a:extLst>
          </p:cNvPr>
          <p:cNvSpPr txBox="1">
            <a:spLocks noChangeArrowheads="1"/>
          </p:cNvSpPr>
          <p:nvPr/>
        </p:nvSpPr>
        <p:spPr bwMode="auto">
          <a:xfrm>
            <a:off x="0" y="981075"/>
            <a:ext cx="9144000"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GB" altLang="en-US" sz="2000" b="1" u="sng" dirty="0">
                <a:solidFill>
                  <a:srgbClr val="0000FF"/>
                </a:solidFill>
                <a:latin typeface="Arial"/>
                <a:cs typeface="Arial"/>
              </a:rPr>
              <a:t>Kit Lists (Please see parent pack)</a:t>
            </a:r>
          </a:p>
          <a:p>
            <a:pPr algn="ctr" eaLnBrk="1" hangingPunct="1">
              <a:spcBef>
                <a:spcPct val="0"/>
              </a:spcBef>
              <a:buFontTx/>
              <a:buNone/>
            </a:pPr>
            <a:r>
              <a:rPr lang="en-GB" altLang="en-US" sz="1100" b="1" dirty="0">
                <a:solidFill>
                  <a:srgbClr val="7030A0"/>
                </a:solidFill>
                <a:latin typeface="Arial" panose="020B0604020202020204" pitchFamily="34" charset="0"/>
              </a:rPr>
              <a:t>Waterproofs, cagoules, over trousers, wellies, and rucksacks are provided at the centre.</a:t>
            </a:r>
          </a:p>
        </p:txBody>
      </p:sp>
      <p:sp>
        <p:nvSpPr>
          <p:cNvPr id="5" name="TextBox 4">
            <a:extLst>
              <a:ext uri="{FF2B5EF4-FFF2-40B4-BE49-F238E27FC236}">
                <a16:creationId xmlns:a16="http://schemas.microsoft.com/office/drawing/2014/main" id="{E1EA5631-DFE4-4D78-8845-8A1379B1298E}"/>
              </a:ext>
            </a:extLst>
          </p:cNvPr>
          <p:cNvSpPr txBox="1">
            <a:spLocks noChangeArrowheads="1"/>
          </p:cNvSpPr>
          <p:nvPr/>
        </p:nvSpPr>
        <p:spPr bwMode="auto">
          <a:xfrm>
            <a:off x="179388" y="1546225"/>
            <a:ext cx="8642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panose="020B0604020202020204" pitchFamily="34" charset="0"/>
              </a:rPr>
              <a:t> </a:t>
            </a:r>
            <a:r>
              <a:rPr lang="en-GB" altLang="en-US" sz="2000" b="1" dirty="0">
                <a:solidFill>
                  <a:srgbClr val="0000FF"/>
                </a:solidFill>
                <a:latin typeface="Arial" panose="020B0604020202020204" pitchFamily="34" charset="0"/>
              </a:rPr>
              <a:t>Please ensure the children pack their own bag!</a:t>
            </a:r>
          </a:p>
          <a:p>
            <a:pPr algn="just" eaLnBrk="1" hangingPunct="1">
              <a:spcBef>
                <a:spcPct val="0"/>
              </a:spcBef>
            </a:pPr>
            <a:r>
              <a:rPr lang="en-GB" altLang="en-US" sz="2000" b="1" dirty="0">
                <a:solidFill>
                  <a:srgbClr val="0000FF"/>
                </a:solidFill>
                <a:latin typeface="Arial" panose="020B0604020202020204" pitchFamily="34" charset="0"/>
              </a:rPr>
              <a:t>Bed sheets are now needed as the centre does not provide them</a:t>
            </a:r>
            <a:r>
              <a:rPr lang="en-GB" altLang="en-US" sz="2000" b="1" dirty="0">
                <a:solidFill>
                  <a:srgbClr val="7030A0"/>
                </a:solidFill>
                <a:latin typeface="Arial" panose="020B0604020202020204" pitchFamily="34" charset="0"/>
              </a:rPr>
              <a:t>.</a:t>
            </a:r>
          </a:p>
        </p:txBody>
      </p:sp>
      <p:sp>
        <p:nvSpPr>
          <p:cNvPr id="6" name="TextBox 5">
            <a:extLst>
              <a:ext uri="{FF2B5EF4-FFF2-40B4-BE49-F238E27FC236}">
                <a16:creationId xmlns:a16="http://schemas.microsoft.com/office/drawing/2014/main" id="{B73CB122-8511-450E-AC64-9582CD7B447A}"/>
              </a:ext>
            </a:extLst>
          </p:cNvPr>
          <p:cNvSpPr txBox="1">
            <a:spLocks noChangeArrowheads="1"/>
          </p:cNvSpPr>
          <p:nvPr/>
        </p:nvSpPr>
        <p:spPr bwMode="auto">
          <a:xfrm>
            <a:off x="250825" y="3040062"/>
            <a:ext cx="86423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panose="020B0604020202020204" pitchFamily="34" charset="0"/>
              </a:rPr>
              <a:t> </a:t>
            </a:r>
            <a:r>
              <a:rPr lang="en-GB" altLang="en-US" sz="2000" b="1" dirty="0">
                <a:solidFill>
                  <a:srgbClr val="0000FF"/>
                </a:solidFill>
                <a:latin typeface="Arial" panose="020B0604020202020204" pitchFamily="34" charset="0"/>
              </a:rPr>
              <a:t>The children will need a </a:t>
            </a:r>
            <a:r>
              <a:rPr lang="en-GB" altLang="en-US" sz="2000" b="1" u="sng" dirty="0">
                <a:solidFill>
                  <a:srgbClr val="0000FF"/>
                </a:solidFill>
                <a:latin typeface="Arial" panose="020B0604020202020204" pitchFamily="34" charset="0"/>
              </a:rPr>
              <a:t>small </a:t>
            </a:r>
            <a:r>
              <a:rPr lang="en-GB" altLang="en-US" sz="2000" b="1" dirty="0">
                <a:solidFill>
                  <a:srgbClr val="0000FF"/>
                </a:solidFill>
                <a:latin typeface="Arial" panose="020B0604020202020204" pitchFamily="34" charset="0"/>
              </a:rPr>
              <a:t>snack packed lunch for arrival and labelled, ‘sturdy’ drinks bottle for the journey to the centre and to use throughout the week.</a:t>
            </a:r>
          </a:p>
        </p:txBody>
      </p:sp>
      <p:sp>
        <p:nvSpPr>
          <p:cNvPr id="8" name="TextBox 7">
            <a:extLst>
              <a:ext uri="{FF2B5EF4-FFF2-40B4-BE49-F238E27FC236}">
                <a16:creationId xmlns:a16="http://schemas.microsoft.com/office/drawing/2014/main" id="{7817976E-2CEF-4C89-A9F0-0CCE99D0EBC4}"/>
              </a:ext>
            </a:extLst>
          </p:cNvPr>
          <p:cNvSpPr txBox="1">
            <a:spLocks noChangeArrowheads="1"/>
          </p:cNvSpPr>
          <p:nvPr/>
        </p:nvSpPr>
        <p:spPr bwMode="auto">
          <a:xfrm>
            <a:off x="303732" y="4138906"/>
            <a:ext cx="864235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b="1" u="sng" dirty="0">
                <a:solidFill>
                  <a:srgbClr val="FF0000"/>
                </a:solidFill>
                <a:latin typeface="Arial Black" panose="020B0A04020102020204" pitchFamily="34" charset="0"/>
              </a:rPr>
              <a:t>DO NOT PACK</a:t>
            </a:r>
          </a:p>
          <a:p>
            <a:pPr algn="just" eaLnBrk="1" hangingPunct="1">
              <a:spcBef>
                <a:spcPct val="0"/>
              </a:spcBef>
              <a:buFontTx/>
              <a:buNone/>
            </a:pPr>
            <a:r>
              <a:rPr lang="en-GB" altLang="en-US" sz="2000" b="1" dirty="0">
                <a:solidFill>
                  <a:srgbClr val="FF0000"/>
                </a:solidFill>
                <a:latin typeface="Arial Black" panose="020B0A04020102020204" pitchFamily="34" charset="0"/>
              </a:rPr>
              <a:t>Food or sweets (other than the snack).</a:t>
            </a:r>
          </a:p>
          <a:p>
            <a:pPr algn="just" eaLnBrk="1" hangingPunct="1">
              <a:spcBef>
                <a:spcPct val="0"/>
              </a:spcBef>
              <a:buFontTx/>
              <a:buNone/>
            </a:pPr>
            <a:r>
              <a:rPr lang="en-GB" altLang="en-US" sz="2000" b="1" u="sng" dirty="0">
                <a:solidFill>
                  <a:srgbClr val="FF0000"/>
                </a:solidFill>
                <a:latin typeface="Arial Black" panose="020B0A04020102020204" pitchFamily="34" charset="0"/>
              </a:rPr>
              <a:t>MOBILE PHONES</a:t>
            </a:r>
            <a:r>
              <a:rPr lang="en-GB" altLang="en-US" sz="2000" b="1" dirty="0">
                <a:solidFill>
                  <a:srgbClr val="FF0000"/>
                </a:solidFill>
                <a:latin typeface="Arial Black" panose="020B0A04020102020204" pitchFamily="34" charset="0"/>
              </a:rPr>
              <a:t>.</a:t>
            </a:r>
          </a:p>
          <a:p>
            <a:pPr algn="just" eaLnBrk="1" hangingPunct="1">
              <a:spcBef>
                <a:spcPct val="0"/>
              </a:spcBef>
              <a:buFontTx/>
              <a:buNone/>
            </a:pPr>
            <a:r>
              <a:rPr lang="en-GB" altLang="en-US" sz="2000" b="1" dirty="0">
                <a:solidFill>
                  <a:srgbClr val="FF0000"/>
                </a:solidFill>
                <a:latin typeface="Arial Black" panose="020B0A04020102020204" pitchFamily="34" charset="0"/>
              </a:rPr>
              <a:t>Electrical equipment, computer games, expensive toys.</a:t>
            </a:r>
          </a:p>
          <a:p>
            <a:pPr algn="just" eaLnBrk="1" hangingPunct="1">
              <a:spcBef>
                <a:spcPct val="0"/>
              </a:spcBef>
              <a:buFontTx/>
              <a:buNone/>
            </a:pPr>
            <a:r>
              <a:rPr lang="en-GB" altLang="en-US" sz="2000" b="1" dirty="0">
                <a:solidFill>
                  <a:srgbClr val="FF0000"/>
                </a:solidFill>
                <a:latin typeface="Arial Black" panose="020B0A04020102020204" pitchFamily="34" charset="0"/>
              </a:rPr>
              <a:t>Aerosols.</a:t>
            </a:r>
          </a:p>
          <a:p>
            <a:pPr algn="just" eaLnBrk="1" hangingPunct="1">
              <a:spcBef>
                <a:spcPct val="0"/>
              </a:spcBef>
              <a:buFontTx/>
              <a:buNone/>
            </a:pPr>
            <a:endParaRPr lang="en-GB" altLang="en-US" sz="2000" b="1" dirty="0">
              <a:solidFill>
                <a:srgbClr val="FF0000"/>
              </a:solidFill>
              <a:latin typeface="Arial Black" panose="020B0A04020102020204" pitchFamily="34" charset="0"/>
            </a:endParaRPr>
          </a:p>
        </p:txBody>
      </p:sp>
      <p:sp>
        <p:nvSpPr>
          <p:cNvPr id="9" name="TextBox 8">
            <a:extLst>
              <a:ext uri="{FF2B5EF4-FFF2-40B4-BE49-F238E27FC236}">
                <a16:creationId xmlns:a16="http://schemas.microsoft.com/office/drawing/2014/main" id="{8738548B-9D1C-4902-A11F-0EAA0D56C64E}"/>
              </a:ext>
            </a:extLst>
          </p:cNvPr>
          <p:cNvSpPr txBox="1">
            <a:spLocks noChangeArrowheads="1"/>
          </p:cNvSpPr>
          <p:nvPr/>
        </p:nvSpPr>
        <p:spPr bwMode="auto">
          <a:xfrm>
            <a:off x="279400" y="2393950"/>
            <a:ext cx="864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panose="020B0604020202020204" pitchFamily="34" charset="0"/>
              </a:rPr>
              <a:t> </a:t>
            </a:r>
            <a:r>
              <a:rPr lang="en-GB" altLang="en-US" sz="2000" b="1" dirty="0">
                <a:solidFill>
                  <a:srgbClr val="0000FF"/>
                </a:solidFill>
                <a:latin typeface="Arial" panose="020B0604020202020204" pitchFamily="34" charset="0"/>
              </a:rPr>
              <a:t>Clothing should be clearly named.</a:t>
            </a:r>
          </a:p>
        </p:txBody>
      </p:sp>
      <p:sp>
        <p:nvSpPr>
          <p:cNvPr id="10" name="TextBox 9">
            <a:extLst>
              <a:ext uri="{FF2B5EF4-FFF2-40B4-BE49-F238E27FC236}">
                <a16:creationId xmlns:a16="http://schemas.microsoft.com/office/drawing/2014/main" id="{74874F8D-6B28-4395-A5A8-911C243EF3A7}"/>
              </a:ext>
            </a:extLst>
          </p:cNvPr>
          <p:cNvSpPr txBox="1">
            <a:spLocks noChangeArrowheads="1"/>
          </p:cNvSpPr>
          <p:nvPr/>
        </p:nvSpPr>
        <p:spPr bwMode="auto">
          <a:xfrm>
            <a:off x="279400" y="2684463"/>
            <a:ext cx="864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pPr>
            <a:r>
              <a:rPr lang="en-GB" altLang="en-US" sz="1800" dirty="0">
                <a:solidFill>
                  <a:srgbClr val="0000FF"/>
                </a:solidFill>
                <a:latin typeface="Arial" panose="020B0604020202020204" pitchFamily="34" charset="0"/>
              </a:rPr>
              <a:t> </a:t>
            </a:r>
            <a:r>
              <a:rPr lang="en-GB" altLang="en-US" sz="2000" b="1" dirty="0">
                <a:solidFill>
                  <a:srgbClr val="0000FF"/>
                </a:solidFill>
                <a:latin typeface="Arial" panose="020B0604020202020204" pitchFamily="34" charset="0"/>
              </a:rPr>
              <a:t>The children MUST have clean indoor shoes </a:t>
            </a:r>
            <a:r>
              <a:rPr lang="en-GB" altLang="en-US" sz="1100" b="1" dirty="0">
                <a:solidFill>
                  <a:srgbClr val="0000FF"/>
                </a:solidFill>
                <a:latin typeface="Arial" panose="020B0604020202020204" pitchFamily="34" charset="0"/>
              </a:rPr>
              <a:t>(boot room).</a:t>
            </a:r>
          </a:p>
        </p:txBody>
      </p:sp>
      <p:sp>
        <p:nvSpPr>
          <p:cNvPr id="17417" name="Rectangle 1">
            <a:extLst>
              <a:ext uri="{FF2B5EF4-FFF2-40B4-BE49-F238E27FC236}">
                <a16:creationId xmlns:a16="http://schemas.microsoft.com/office/drawing/2014/main" id="{DD5CC7EE-6C55-4B81-9666-1309CB22F3A9}"/>
              </a:ext>
            </a:extLst>
          </p:cNvPr>
          <p:cNvSpPr>
            <a:spLocks noChangeArrowheads="1"/>
          </p:cNvSpPr>
          <p:nvPr/>
        </p:nvSpPr>
        <p:spPr bwMode="auto">
          <a:xfrm>
            <a:off x="0" y="2130624"/>
            <a:ext cx="86423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400" b="1" dirty="0">
                <a:solidFill>
                  <a:srgbClr val="7030A0"/>
                </a:solidFill>
                <a:latin typeface="Arial" panose="020B0604020202020204" pitchFamily="34" charset="0"/>
              </a:rPr>
              <a:t>Single fitted sheet, single duvet cover and pillow case.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P spid="10" grpId="0"/>
      <p:bldP spid="174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a:extLst>
              <a:ext uri="{FF2B5EF4-FFF2-40B4-BE49-F238E27FC236}">
                <a16:creationId xmlns:a16="http://schemas.microsoft.com/office/drawing/2014/main" id="{2576ADA8-30D0-4ACF-A59C-CD63F6691FC7}"/>
              </a:ext>
            </a:extLst>
          </p:cNvPr>
          <p:cNvSpPr txBox="1">
            <a:spLocks noChangeArrowheads="1"/>
          </p:cNvSpPr>
          <p:nvPr/>
        </p:nvSpPr>
        <p:spPr bwMode="auto">
          <a:xfrm>
            <a:off x="106363" y="1250950"/>
            <a:ext cx="86423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GB" altLang="en-US" sz="1800" dirty="0">
                <a:solidFill>
                  <a:srgbClr val="7030A0"/>
                </a:solidFill>
                <a:latin typeface="Calibri"/>
                <a:cs typeface="Arial"/>
              </a:rPr>
              <a:t> </a:t>
            </a:r>
            <a:r>
              <a:rPr lang="en-GB" altLang="en-US" sz="2000" dirty="0">
                <a:solidFill>
                  <a:srgbClr val="0000FF"/>
                </a:solidFill>
                <a:latin typeface="Arial Black" panose="020B0A04020102020204" pitchFamily="34" charset="0"/>
                <a:cs typeface="Arial"/>
              </a:rPr>
              <a:t>The children will be offered the opportunity to buy a T-shirt or a hoodie. These will need to be ordered and paid for via the school gateway no later that Friday 28</a:t>
            </a:r>
            <a:r>
              <a:rPr lang="en-GB" altLang="en-US" sz="2000" baseline="30000" dirty="0">
                <a:solidFill>
                  <a:srgbClr val="0000FF"/>
                </a:solidFill>
                <a:latin typeface="Arial Black" panose="020B0A04020102020204" pitchFamily="34" charset="0"/>
                <a:cs typeface="Arial"/>
              </a:rPr>
              <a:t>th</a:t>
            </a:r>
            <a:r>
              <a:rPr lang="en-GB" altLang="en-US" sz="2000" dirty="0">
                <a:solidFill>
                  <a:srgbClr val="0000FF"/>
                </a:solidFill>
                <a:latin typeface="Arial Black" panose="020B0A04020102020204" pitchFamily="34" charset="0"/>
                <a:cs typeface="Arial"/>
              </a:rPr>
              <a:t> February. </a:t>
            </a:r>
          </a:p>
          <a:p>
            <a:pPr algn="ctr" eaLnBrk="1" hangingPunct="1">
              <a:spcBef>
                <a:spcPct val="0"/>
              </a:spcBef>
              <a:buNone/>
            </a:pPr>
            <a:r>
              <a:rPr lang="en-GB" altLang="en-US" sz="2000" dirty="0">
                <a:solidFill>
                  <a:srgbClr val="0000FF"/>
                </a:solidFill>
                <a:latin typeface="Arial Black"/>
                <a:cs typeface="Arial"/>
              </a:rPr>
              <a:t>The children will receive their order whilst at the centre. </a:t>
            </a:r>
            <a:endParaRPr lang="en-GB" altLang="en-US" sz="2000" dirty="0">
              <a:solidFill>
                <a:srgbClr val="0000FF"/>
              </a:solidFill>
              <a:latin typeface="Arial Black" panose="020B0A04020102020204" pitchFamily="34" charset="0"/>
            </a:endParaRPr>
          </a:p>
        </p:txBody>
      </p:sp>
      <p:sp>
        <p:nvSpPr>
          <p:cNvPr id="3" name="Rectangle 2">
            <a:extLst>
              <a:ext uri="{FF2B5EF4-FFF2-40B4-BE49-F238E27FC236}">
                <a16:creationId xmlns:a16="http://schemas.microsoft.com/office/drawing/2014/main" id="{126BD76F-B25E-4A4D-A3DB-4346B05AFE6B}"/>
              </a:ext>
            </a:extLst>
          </p:cNvPr>
          <p:cNvSpPr/>
          <p:nvPr/>
        </p:nvSpPr>
        <p:spPr>
          <a:xfrm>
            <a:off x="-108520" y="0"/>
            <a:ext cx="9670850"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Souvenirs Shop</a:t>
            </a:r>
          </a:p>
        </p:txBody>
      </p:sp>
      <p:sp>
        <p:nvSpPr>
          <p:cNvPr id="19460" name="TextBox 1">
            <a:extLst>
              <a:ext uri="{FF2B5EF4-FFF2-40B4-BE49-F238E27FC236}">
                <a16:creationId xmlns:a16="http://schemas.microsoft.com/office/drawing/2014/main" id="{E9F51FAD-0C76-40D0-AF1A-AAC08EE8C266}"/>
              </a:ext>
            </a:extLst>
          </p:cNvPr>
          <p:cNvSpPr txBox="1">
            <a:spLocks noChangeArrowheads="1"/>
          </p:cNvSpPr>
          <p:nvPr/>
        </p:nvSpPr>
        <p:spPr bwMode="auto">
          <a:xfrm>
            <a:off x="250825" y="3933825"/>
            <a:ext cx="864235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dirty="0">
                <a:solidFill>
                  <a:srgbClr val="7030A0"/>
                </a:solidFill>
              </a:rPr>
              <a:t> </a:t>
            </a:r>
            <a:r>
              <a:rPr lang="en-GB" altLang="en-US" sz="2000" dirty="0">
                <a:solidFill>
                  <a:srgbClr val="0000FF"/>
                </a:solidFill>
                <a:latin typeface="Arial Black" panose="020B0A04020102020204" pitchFamily="34" charset="0"/>
              </a:rPr>
              <a:t>Choice will be given to children and orders taken at school before visit. Please indicate on the medical form any special dietary requirements.</a:t>
            </a:r>
          </a:p>
        </p:txBody>
      </p:sp>
      <p:sp>
        <p:nvSpPr>
          <p:cNvPr id="8" name="Rectangle 7">
            <a:extLst>
              <a:ext uri="{FF2B5EF4-FFF2-40B4-BE49-F238E27FC236}">
                <a16:creationId xmlns:a16="http://schemas.microsoft.com/office/drawing/2014/main" id="{A4684877-80FE-4F7B-B880-DF8E25C40C4E}"/>
              </a:ext>
            </a:extLst>
          </p:cNvPr>
          <p:cNvSpPr/>
          <p:nvPr/>
        </p:nvSpPr>
        <p:spPr>
          <a:xfrm>
            <a:off x="-100671" y="2825060"/>
            <a:ext cx="9670850" cy="1107996"/>
          </a:xfrm>
          <a:prstGeom prst="rect">
            <a:avLst/>
          </a:prstGeom>
          <a:noFill/>
        </p:spPr>
        <p:txBody>
          <a:bodyPr>
            <a:spAutoFit/>
          </a:bodyPr>
          <a:lstStyle/>
          <a:p>
            <a:pPr algn="ctr" eaLnBrk="1" fontAlgn="auto" hangingPunct="1">
              <a:spcBef>
                <a:spcPts val="0"/>
              </a:spcBef>
              <a:spcAft>
                <a:spcPts val="0"/>
              </a:spcAft>
              <a:defRPr/>
            </a:pPr>
            <a:r>
              <a:rPr lang="en-US" sz="6600" b="1" dirty="0">
                <a:ln w="10541" cmpd="sng">
                  <a:solidFill>
                    <a:schemeClr val="accent1">
                      <a:shade val="88000"/>
                      <a:satMod val="110000"/>
                    </a:schemeClr>
                  </a:solidFill>
                  <a:prstDash val="solid"/>
                </a:ln>
                <a:solidFill>
                  <a:srgbClr val="0000FF"/>
                </a:solidFill>
                <a:latin typeface="+mn-lt"/>
                <a:cs typeface="+mn-cs"/>
              </a:rPr>
              <a:t>Sandwich Orders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37b13a7-acb9-42de-8e17-8099233ee005">
      <Terms xmlns="http://schemas.microsoft.com/office/infopath/2007/PartnerControls"/>
    </lcf76f155ced4ddcb4097134ff3c332f>
    <TaxCatchAll xmlns="479535b6-1289-46e3-bd7c-6bb3257fdd45" xsi:nil="true"/>
    <SharedWithUsers xmlns="479535b6-1289-46e3-bd7c-6bb3257fdd45">
      <UserInfo>
        <DisplayName>9312465 Caroline Hiley</DisplayName>
        <AccountId>82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DADEAA272CF2C44A62E9B1AE239E8C4" ma:contentTypeVersion="16" ma:contentTypeDescription="Create a new document." ma:contentTypeScope="" ma:versionID="a50b9074d730e15fd3c83d88ee483651">
  <xsd:schema xmlns:xsd="http://www.w3.org/2001/XMLSchema" xmlns:xs="http://www.w3.org/2001/XMLSchema" xmlns:p="http://schemas.microsoft.com/office/2006/metadata/properties" xmlns:ns2="037b13a7-acb9-42de-8e17-8099233ee005" xmlns:ns3="479535b6-1289-46e3-bd7c-6bb3257fdd45" targetNamespace="http://schemas.microsoft.com/office/2006/metadata/properties" ma:root="true" ma:fieldsID="b70b4cee44d7e86df0e4b20839ecd415" ns2:_="" ns3:_="">
    <xsd:import namespace="037b13a7-acb9-42de-8e17-8099233ee005"/>
    <xsd:import namespace="479535b6-1289-46e3-bd7c-6bb3257fdd4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b13a7-acb9-42de-8e17-8099233ee0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3c7d58b-ec04-40ba-a41d-32032baf9f5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79535b6-1289-46e3-bd7c-6bb3257fdd4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97a98a4-9bbc-4f65-85ee-7760b8cf991f}" ma:internalName="TaxCatchAll" ma:showField="CatchAllData" ma:web="479535b6-1289-46e3-bd7c-6bb3257fdd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7FBDEA-52CD-41E9-B556-D8F2520A23AA}">
  <ds:schemaRefs>
    <ds:schemaRef ds:uri="479535b6-1289-46e3-bd7c-6bb3257fdd45"/>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http://purl.org/dc/dcmitype/"/>
    <ds:schemaRef ds:uri="037b13a7-acb9-42de-8e17-8099233ee005"/>
    <ds:schemaRef ds:uri="http://www.w3.org/XML/1998/namespace"/>
    <ds:schemaRef ds:uri="http://purl.org/dc/terms/"/>
  </ds:schemaRefs>
</ds:datastoreItem>
</file>

<file path=customXml/itemProps2.xml><?xml version="1.0" encoding="utf-8"?>
<ds:datastoreItem xmlns:ds="http://schemas.openxmlformats.org/officeDocument/2006/customXml" ds:itemID="{8E54B16E-D397-4C38-9243-51837C98B3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7b13a7-acb9-42de-8e17-8099233ee005"/>
    <ds:schemaRef ds:uri="479535b6-1289-46e3-bd7c-6bb3257fd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1A5C54-BEC0-4ECF-A636-32220CD3F77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4392</TotalTime>
  <Words>1181</Words>
  <Application>Microsoft Office PowerPoint</Application>
  <PresentationFormat>On-screen Show (4:3)</PresentationFormat>
  <Paragraphs>108</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Black</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dc:creator>
  <cp:lastModifiedBy>James</cp:lastModifiedBy>
  <cp:revision>139</cp:revision>
  <cp:lastPrinted>2025-01-29T14:15:06Z</cp:lastPrinted>
  <dcterms:created xsi:type="dcterms:W3CDTF">2011-10-10T09:43:55Z</dcterms:created>
  <dcterms:modified xsi:type="dcterms:W3CDTF">2025-03-02T20:39:57Z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0x0101000DADEAA272CF2C44A62E9B1AE239E8C4</vt:lpwstr>
  </property>
  <property fmtid="{D5CDD505-2E9C-101B-9397-08002B2CF9AE}" pid="3" name="MediaServiceImageTags">
    <vt:lpwstr/>
  </property>
</Properties>
</file>