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68" r:id="rId4"/>
    <p:sldId id="269" r:id="rId5"/>
    <p:sldId id="270" r:id="rId6"/>
    <p:sldId id="271" r:id="rId7"/>
    <p:sldId id="272" r:id="rId8"/>
    <p:sldId id="267"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Twinkl" panose="02000000000000000000" pitchFamily="2"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B7BC"/>
    <a:srgbClr val="47B1E5"/>
    <a:srgbClr val="90C8E5"/>
    <a:srgbClr val="EDBCD9"/>
    <a:srgbClr val="CFB6D8"/>
    <a:srgbClr val="C0DFC3"/>
    <a:srgbClr val="8ACBC0"/>
    <a:srgbClr val="009386"/>
    <a:srgbClr val="6FBD84"/>
    <a:srgbClr val="D5E4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4660"/>
  </p:normalViewPr>
  <p:slideViewPr>
    <p:cSldViewPr snapToGrid="0" showGuides="1">
      <p:cViewPr varScale="1">
        <p:scale>
          <a:sx n="102" d="100"/>
          <a:sy n="102" d="100"/>
        </p:scale>
        <p:origin x="834"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04/01/2022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04/01/2022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english/ks2-reading/ks2-reading-comprehension"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twinkl.co.uk/resources/ks2-english/ks2-reading/ks2-reading-comprehension"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F682CF78-D8A8-46DB-965E-E9AE802241DD}"/>
              </a:ext>
            </a:extLst>
          </p:cNvPr>
          <p:cNvSpPr/>
          <p:nvPr/>
        </p:nvSpPr>
        <p:spPr>
          <a:xfrm>
            <a:off x="167780" y="6023295"/>
            <a:ext cx="1015068" cy="662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Diagonal Corners Rounded 12">
            <a:extLst>
              <a:ext uri="{FF2B5EF4-FFF2-40B4-BE49-F238E27FC236}">
                <a16:creationId xmlns:a16="http://schemas.microsoft.com/office/drawing/2014/main" id="{80A95B01-FA53-4D94-BAF3-FCFA6991D440}"/>
              </a:ext>
            </a:extLst>
          </p:cNvPr>
          <p:cNvSpPr/>
          <p:nvPr/>
        </p:nvSpPr>
        <p:spPr>
          <a:xfrm>
            <a:off x="706021" y="4150375"/>
            <a:ext cx="7722428" cy="572044"/>
          </a:xfrm>
          <a:prstGeom prst="round2DiagRect">
            <a:avLst>
              <a:gd name="adj1" fmla="val 50000"/>
              <a:gd name="adj2" fmla="val 0"/>
            </a:avLst>
          </a:prstGeom>
          <a:solidFill>
            <a:srgbClr val="25B7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Explanation</a:t>
            </a:r>
            <a:r>
              <a:rPr lang="en-GB" sz="1600" dirty="0"/>
              <a:t> – Explain how the evidence proves your point.</a:t>
            </a:r>
          </a:p>
        </p:txBody>
      </p:sp>
      <p:sp>
        <p:nvSpPr>
          <p:cNvPr id="9" name="Rectangle: Diagonal Corners Rounded 8">
            <a:extLst>
              <a:ext uri="{FF2B5EF4-FFF2-40B4-BE49-F238E27FC236}">
                <a16:creationId xmlns:a16="http://schemas.microsoft.com/office/drawing/2014/main" id="{6F632653-F67C-42A2-9882-66F7EB0DA874}"/>
              </a:ext>
            </a:extLst>
          </p:cNvPr>
          <p:cNvSpPr/>
          <p:nvPr/>
        </p:nvSpPr>
        <p:spPr>
          <a:xfrm rot="10800000" flipV="1">
            <a:off x="706021" y="3578331"/>
            <a:ext cx="7722428" cy="572044"/>
          </a:xfrm>
          <a:prstGeom prst="round2DiagRect">
            <a:avLst>
              <a:gd name="adj1" fmla="val 50000"/>
              <a:gd name="adj2" fmla="val 0"/>
            </a:avLst>
          </a:prstGeom>
          <a:solidFill>
            <a:srgbClr val="47B1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Evidence</a:t>
            </a:r>
            <a:r>
              <a:rPr lang="en-GB" sz="1600" dirty="0"/>
              <a:t> – Find evidence from the text to back up your point.</a:t>
            </a:r>
          </a:p>
        </p:txBody>
      </p:sp>
      <p:sp>
        <p:nvSpPr>
          <p:cNvPr id="12" name="Rectangle: Diagonal Corners Rounded 11">
            <a:extLst>
              <a:ext uri="{FF2B5EF4-FFF2-40B4-BE49-F238E27FC236}">
                <a16:creationId xmlns:a16="http://schemas.microsoft.com/office/drawing/2014/main" id="{F3AA7087-0D07-4E08-A5A6-88A770C3AD47}"/>
              </a:ext>
            </a:extLst>
          </p:cNvPr>
          <p:cNvSpPr/>
          <p:nvPr/>
        </p:nvSpPr>
        <p:spPr>
          <a:xfrm>
            <a:off x="706021" y="3006287"/>
            <a:ext cx="7722428" cy="572044"/>
          </a:xfrm>
          <a:prstGeom prst="round2DiagRect">
            <a:avLst>
              <a:gd name="adj1" fmla="val 50000"/>
              <a:gd name="adj2" fmla="val 0"/>
            </a:avLst>
          </a:prstGeom>
          <a:solidFill>
            <a:srgbClr val="90C8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Point</a:t>
            </a:r>
            <a:r>
              <a:rPr lang="en-GB" sz="1600" dirty="0">
                <a:solidFill>
                  <a:schemeClr val="bg1"/>
                </a:solidFill>
              </a:rPr>
              <a:t> – Make a point.</a:t>
            </a:r>
          </a:p>
        </p:txBody>
      </p:sp>
      <p:sp>
        <p:nvSpPr>
          <p:cNvPr id="21" name="Title 20"/>
          <p:cNvSpPr>
            <a:spLocks noGrp="1"/>
          </p:cNvSpPr>
          <p:nvPr>
            <p:ph type="title"/>
          </p:nvPr>
        </p:nvSpPr>
        <p:spPr/>
        <p:txBody>
          <a:bodyPr/>
          <a:lstStyle/>
          <a:p>
            <a:r>
              <a:rPr lang="en-GB" sz="3600" dirty="0">
                <a:solidFill>
                  <a:schemeClr val="tx1"/>
                </a:solidFill>
                <a:latin typeface="+mn-lt"/>
              </a:rPr>
              <a:t>What is P.E.E?</a:t>
            </a:r>
          </a:p>
        </p:txBody>
      </p:sp>
      <p:sp>
        <p:nvSpPr>
          <p:cNvPr id="5" name="Rectangle 4"/>
          <p:cNvSpPr/>
          <p:nvPr/>
        </p:nvSpPr>
        <p:spPr>
          <a:xfrm>
            <a:off x="755650" y="1454312"/>
            <a:ext cx="7632700" cy="984885"/>
          </a:xfrm>
          <a:prstGeom prst="rect">
            <a:avLst/>
          </a:prstGeom>
        </p:spPr>
        <p:txBody>
          <a:bodyPr wrap="square" lIns="0" tIns="0" rIns="0" bIns="0">
            <a:spAutoFit/>
          </a:bodyPr>
          <a:lstStyle/>
          <a:p>
            <a:r>
              <a:rPr lang="en-GB" sz="1600" dirty="0"/>
              <a:t>As well as having lots of ideas, you need to explain them clearly. One really effective way of doing this is to use </a:t>
            </a:r>
            <a:r>
              <a:rPr lang="en-GB" sz="1600" b="1" dirty="0"/>
              <a:t>P.E.E</a:t>
            </a:r>
            <a:r>
              <a:rPr lang="en-GB" sz="1600" dirty="0"/>
              <a:t>.</a:t>
            </a:r>
          </a:p>
          <a:p>
            <a:endParaRPr lang="en-GB" sz="1600" dirty="0"/>
          </a:p>
          <a:p>
            <a:r>
              <a:rPr lang="en-GB" sz="1600" dirty="0"/>
              <a:t>P.E.E shows that you have read and understood a text.</a:t>
            </a:r>
          </a:p>
        </p:txBody>
      </p:sp>
      <p:sp>
        <p:nvSpPr>
          <p:cNvPr id="15" name="Rectangle 14">
            <a:extLst>
              <a:ext uri="{FF2B5EF4-FFF2-40B4-BE49-F238E27FC236}">
                <a16:creationId xmlns:a16="http://schemas.microsoft.com/office/drawing/2014/main" id="{A30F4EE1-4AF9-4B8F-A240-D23666B45FAE}"/>
              </a:ext>
            </a:extLst>
          </p:cNvPr>
          <p:cNvSpPr/>
          <p:nvPr/>
        </p:nvSpPr>
        <p:spPr>
          <a:xfrm>
            <a:off x="755650" y="4978357"/>
            <a:ext cx="7632700" cy="984885"/>
          </a:xfrm>
          <a:prstGeom prst="rect">
            <a:avLst/>
          </a:prstGeom>
        </p:spPr>
        <p:txBody>
          <a:bodyPr wrap="square" lIns="0" tIns="0" rIns="0" bIns="0">
            <a:spAutoFit/>
          </a:bodyPr>
          <a:lstStyle/>
          <a:p>
            <a:pPr>
              <a:defRPr/>
            </a:pPr>
            <a:r>
              <a:rPr lang="en-US" altLang="en-US" sz="1600" dirty="0">
                <a:ea typeface="ＭＳ Ｐゴシック" panose="020B0600070205080204" pitchFamily="34" charset="-128"/>
              </a:rPr>
              <a:t>So if you're answering a question, state your point, back it up with a piece of evidence and then explain it.</a:t>
            </a:r>
            <a:br>
              <a:rPr lang="en-US" altLang="en-US" sz="1600" dirty="0">
                <a:ea typeface="ＭＳ Ｐゴシック" panose="020B0600070205080204" pitchFamily="34" charset="-128"/>
              </a:rPr>
            </a:br>
            <a:endParaRPr lang="en-US" altLang="en-US" sz="1600" dirty="0">
              <a:ea typeface="ＭＳ Ｐゴシック" panose="020B0600070205080204" pitchFamily="34" charset="-128"/>
            </a:endParaRPr>
          </a:p>
          <a:p>
            <a:pPr>
              <a:defRPr/>
            </a:pPr>
            <a:r>
              <a:rPr lang="en-US" altLang="en-US" sz="1600" dirty="0">
                <a:ea typeface="ＭＳ Ｐゴシック" panose="020B0600070205080204" pitchFamily="34" charset="-128"/>
              </a:rPr>
              <a:t>Try out the P.E.E method. Here's an extract from The Wizard of Oz by Frank Baum.</a:t>
            </a:r>
          </a:p>
        </p:txBody>
      </p:sp>
      <p:sp>
        <p:nvSpPr>
          <p:cNvPr id="16" name="Rectangle: Diagonal Corners Rounded 15">
            <a:extLst>
              <a:ext uri="{FF2B5EF4-FFF2-40B4-BE49-F238E27FC236}">
                <a16:creationId xmlns:a16="http://schemas.microsoft.com/office/drawing/2014/main" id="{728F6BAF-6D81-4E53-90E4-2C15B1841722}"/>
              </a:ext>
            </a:extLst>
          </p:cNvPr>
          <p:cNvSpPr/>
          <p:nvPr/>
        </p:nvSpPr>
        <p:spPr>
          <a:xfrm>
            <a:off x="706021" y="2658582"/>
            <a:ext cx="2179792" cy="503729"/>
          </a:xfrm>
          <a:prstGeom prst="round2DiagRect">
            <a:avLst>
              <a:gd name="adj1" fmla="val 0"/>
              <a:gd name="adj2" fmla="val 50000"/>
            </a:avLst>
          </a:prstGeom>
          <a:solidFill>
            <a:schemeClr val="bg1"/>
          </a:solidFill>
          <a:ln>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1600" b="1" dirty="0">
                <a:solidFill>
                  <a:srgbClr val="90C8E5"/>
                </a:solidFill>
              </a:rPr>
              <a:t>P.E.E stands for:</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anim calcmode="lin" valueType="num">
                                      <p:cBhvr>
                                        <p:cTn id="27" dur="500" fill="hold"/>
                                        <p:tgtEl>
                                          <p:spTgt spid="13"/>
                                        </p:tgtEl>
                                        <p:attrNameLst>
                                          <p:attrName>ppt_x</p:attrName>
                                        </p:attrNameLst>
                                      </p:cBhvr>
                                      <p:tavLst>
                                        <p:tav tm="0">
                                          <p:val>
                                            <p:strVal val="#ppt_x"/>
                                          </p:val>
                                        </p:tav>
                                        <p:tav tm="100000">
                                          <p:val>
                                            <p:strVal val="#ppt_x"/>
                                          </p:val>
                                        </p:tav>
                                      </p:tavLst>
                                    </p:anim>
                                    <p:anim calcmode="lin" valueType="num">
                                      <p:cBhvr>
                                        <p:cTn id="2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2" grpId="0" animBg="1"/>
      <p:bldP spid="15"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Diagonal Corners Rounded 8">
            <a:extLst>
              <a:ext uri="{FF2B5EF4-FFF2-40B4-BE49-F238E27FC236}">
                <a16:creationId xmlns:a16="http://schemas.microsoft.com/office/drawing/2014/main" id="{6F632653-F67C-42A2-9882-66F7EB0DA874}"/>
              </a:ext>
            </a:extLst>
          </p:cNvPr>
          <p:cNvSpPr/>
          <p:nvPr/>
        </p:nvSpPr>
        <p:spPr>
          <a:xfrm rot="10800000" flipV="1">
            <a:off x="706021" y="4932192"/>
            <a:ext cx="5434720" cy="572044"/>
          </a:xfrm>
          <a:prstGeom prst="round2DiagRect">
            <a:avLst>
              <a:gd name="adj1" fmla="val 50000"/>
              <a:gd name="adj2" fmla="val 0"/>
            </a:avLst>
          </a:prstGeom>
          <a:solidFill>
            <a:srgbClr val="25B7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1600" dirty="0">
                <a:ea typeface="ＭＳ Ｐゴシック" panose="020B0600070205080204" pitchFamily="34" charset="-128"/>
              </a:rPr>
              <a:t>How did Dorothy feel when she opened the door?</a:t>
            </a:r>
          </a:p>
        </p:txBody>
      </p:sp>
      <p:sp>
        <p:nvSpPr>
          <p:cNvPr id="12" name="Rectangle: Diagonal Corners Rounded 11">
            <a:extLst>
              <a:ext uri="{FF2B5EF4-FFF2-40B4-BE49-F238E27FC236}">
                <a16:creationId xmlns:a16="http://schemas.microsoft.com/office/drawing/2014/main" id="{F3AA7087-0D07-4E08-A5A6-88A770C3AD47}"/>
              </a:ext>
            </a:extLst>
          </p:cNvPr>
          <p:cNvSpPr/>
          <p:nvPr/>
        </p:nvSpPr>
        <p:spPr>
          <a:xfrm>
            <a:off x="706021" y="1843626"/>
            <a:ext cx="7722428" cy="3088566"/>
          </a:xfrm>
          <a:prstGeom prst="round2DiagRect">
            <a:avLst>
              <a:gd name="adj1" fmla="val 24225"/>
              <a:gd name="adj2" fmla="val 0"/>
            </a:avLst>
          </a:prstGeom>
          <a:solidFill>
            <a:srgbClr val="47B1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en-US" sz="1600" b="1" dirty="0">
                <a:ea typeface="ＭＳ Ｐゴシック" panose="020B0600070205080204" pitchFamily="34" charset="-128"/>
              </a:rPr>
              <a:t>The Wonderful Wizard of Oz by L. Frank Baum</a:t>
            </a:r>
          </a:p>
          <a:p>
            <a:r>
              <a:rPr lang="en-US" altLang="en-US" sz="1600" dirty="0">
                <a:ea typeface="ＭＳ Ｐゴシック" panose="020B0600070205080204" pitchFamily="34" charset="-128"/>
              </a:rPr>
              <a:t>	</a:t>
            </a:r>
          </a:p>
          <a:p>
            <a:r>
              <a:rPr lang="en-US" altLang="en-US" sz="1600" i="1" dirty="0">
                <a:ea typeface="ＭＳ Ｐゴシック" panose="020B0600070205080204" pitchFamily="34" charset="-128"/>
              </a:rPr>
              <a:t>She was awakened by a shock, so sudden and severe that if Dorothy had not been lying on the soft bed she might have been hurt. As it was, the jar made her catch her breath and wonder what had happened; and Toto put his cold little nose into her face and whined dismally. Dorothy sat up and noticed that the house was not moving; nor was it dark, for the bright sunshine came in at the window, flooding the little room. She sprang from her bed and with Toto at her heels ran and opened the door. The little girl gave a cry of amazement and looked about her, her eyes growing bigger and bigger at the wonderful sights she saw.</a:t>
            </a:r>
            <a:endParaRPr lang="en-GB" sz="1600" i="1" dirty="0"/>
          </a:p>
        </p:txBody>
      </p:sp>
      <p:sp>
        <p:nvSpPr>
          <p:cNvPr id="21" name="Title 20"/>
          <p:cNvSpPr>
            <a:spLocks noGrp="1"/>
          </p:cNvSpPr>
          <p:nvPr>
            <p:ph type="title"/>
          </p:nvPr>
        </p:nvSpPr>
        <p:spPr/>
        <p:txBody>
          <a:bodyPr/>
          <a:lstStyle/>
          <a:p>
            <a:r>
              <a:rPr lang="en-GB" sz="3600" dirty="0">
                <a:solidFill>
                  <a:schemeClr val="tx1"/>
                </a:solidFill>
                <a:latin typeface="+mn-lt"/>
              </a:rPr>
              <a:t>A P.E.E Question</a:t>
            </a:r>
          </a:p>
        </p:txBody>
      </p:sp>
    </p:spTree>
    <p:extLst>
      <p:ext uri="{BB962C8B-B14F-4D97-AF65-F5344CB8AC3E}">
        <p14:creationId xmlns:p14="http://schemas.microsoft.com/office/powerpoint/2010/main" val="103516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1FBECB-5A9D-4B5A-BC3B-7A95A631BC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1307" y="3624067"/>
            <a:ext cx="2358273" cy="2592797"/>
          </a:xfrm>
          <a:prstGeom prst="rect">
            <a:avLst/>
          </a:prstGeom>
          <a:effectLst>
            <a:outerShdw blurRad="50800" dist="38100" dir="18900000" algn="bl" rotWithShape="0">
              <a:prstClr val="black">
                <a:alpha val="40000"/>
              </a:prstClr>
            </a:outerShdw>
          </a:effectLst>
        </p:spPr>
      </p:pic>
      <p:sp>
        <p:nvSpPr>
          <p:cNvPr id="9" name="Rectangle: Diagonal Corners Rounded 8">
            <a:extLst>
              <a:ext uri="{FF2B5EF4-FFF2-40B4-BE49-F238E27FC236}">
                <a16:creationId xmlns:a16="http://schemas.microsoft.com/office/drawing/2014/main" id="{6F632653-F67C-42A2-9882-66F7EB0DA874}"/>
              </a:ext>
            </a:extLst>
          </p:cNvPr>
          <p:cNvSpPr/>
          <p:nvPr/>
        </p:nvSpPr>
        <p:spPr>
          <a:xfrm rot="10800000" flipV="1">
            <a:off x="706018" y="5331202"/>
            <a:ext cx="4998496" cy="783356"/>
          </a:xfrm>
          <a:prstGeom prst="round2DiagRect">
            <a:avLst>
              <a:gd name="adj1" fmla="val 40521"/>
              <a:gd name="adj2" fmla="val 0"/>
            </a:avLst>
          </a:prstGeom>
          <a:solidFill>
            <a:srgbClr val="47B1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1600" b="1" dirty="0">
                <a:solidFill>
                  <a:schemeClr val="bg1"/>
                </a:solidFill>
                <a:ea typeface="ＭＳ Ｐゴシック" panose="020B0600070205080204" pitchFamily="34" charset="-128"/>
              </a:rPr>
              <a:t>Point: </a:t>
            </a:r>
            <a:r>
              <a:rPr lang="en-US" altLang="en-US" sz="1600" dirty="0">
                <a:solidFill>
                  <a:schemeClr val="bg1"/>
                </a:solidFill>
                <a:ea typeface="ＭＳ Ｐゴシック" panose="020B0600070205080204" pitchFamily="34" charset="-128"/>
              </a:rPr>
              <a:t>It seems that Dorothy is amazed as she opens the door and is eager to explore.</a:t>
            </a:r>
          </a:p>
        </p:txBody>
      </p:sp>
      <p:sp>
        <p:nvSpPr>
          <p:cNvPr id="12" name="Rectangle: Diagonal Corners Rounded 11">
            <a:extLst>
              <a:ext uri="{FF2B5EF4-FFF2-40B4-BE49-F238E27FC236}">
                <a16:creationId xmlns:a16="http://schemas.microsoft.com/office/drawing/2014/main" id="{F3AA7087-0D07-4E08-A5A6-88A770C3AD47}"/>
              </a:ext>
            </a:extLst>
          </p:cNvPr>
          <p:cNvSpPr/>
          <p:nvPr/>
        </p:nvSpPr>
        <p:spPr>
          <a:xfrm>
            <a:off x="706021" y="1424492"/>
            <a:ext cx="5845781" cy="513665"/>
          </a:xfrm>
          <a:prstGeom prst="round2DiagRect">
            <a:avLst>
              <a:gd name="adj1" fmla="val 50000"/>
              <a:gd name="adj2" fmla="val 0"/>
            </a:avLst>
          </a:prstGeom>
          <a:solidFill>
            <a:srgbClr val="90C8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1600" b="1" dirty="0">
                <a:ea typeface="ＭＳ Ｐゴシック" panose="020B0600070205080204" pitchFamily="34" charset="-128"/>
              </a:rPr>
              <a:t>Question: </a:t>
            </a:r>
            <a:r>
              <a:rPr lang="en-US" altLang="en-US" sz="1600" dirty="0">
                <a:ea typeface="ＭＳ Ｐゴシック" panose="020B0600070205080204" pitchFamily="34" charset="-128"/>
              </a:rPr>
              <a:t>How did Dorothy feel when she opened the door?</a:t>
            </a:r>
          </a:p>
        </p:txBody>
      </p:sp>
      <p:sp>
        <p:nvSpPr>
          <p:cNvPr id="21" name="Title 20"/>
          <p:cNvSpPr>
            <a:spLocks noGrp="1"/>
          </p:cNvSpPr>
          <p:nvPr>
            <p:ph type="title"/>
          </p:nvPr>
        </p:nvSpPr>
        <p:spPr/>
        <p:txBody>
          <a:bodyPr/>
          <a:lstStyle/>
          <a:p>
            <a:r>
              <a:rPr lang="en-GB" sz="3600" dirty="0"/>
              <a:t>Make Your Point…</a:t>
            </a:r>
            <a:endParaRPr lang="en-GB" sz="3600" dirty="0">
              <a:solidFill>
                <a:schemeClr val="tx1"/>
              </a:solidFill>
              <a:latin typeface="+mn-lt"/>
            </a:endParaRPr>
          </a:p>
        </p:txBody>
      </p:sp>
      <p:sp>
        <p:nvSpPr>
          <p:cNvPr id="15" name="Rectangle 14">
            <a:extLst>
              <a:ext uri="{FF2B5EF4-FFF2-40B4-BE49-F238E27FC236}">
                <a16:creationId xmlns:a16="http://schemas.microsoft.com/office/drawing/2014/main" id="{A30F4EE1-4AF9-4B8F-A240-D23666B45FAE}"/>
              </a:ext>
            </a:extLst>
          </p:cNvPr>
          <p:cNvSpPr/>
          <p:nvPr/>
        </p:nvSpPr>
        <p:spPr>
          <a:xfrm>
            <a:off x="755650" y="2081240"/>
            <a:ext cx="7682318" cy="3046988"/>
          </a:xfrm>
          <a:prstGeom prst="rect">
            <a:avLst/>
          </a:prstGeom>
        </p:spPr>
        <p:txBody>
          <a:bodyPr wrap="square" lIns="0" tIns="0" rIns="0" bIns="0">
            <a:spAutoFit/>
          </a:bodyPr>
          <a:lstStyle/>
          <a:p>
            <a:r>
              <a:rPr lang="en-US" altLang="en-US" sz="1600" dirty="0">
                <a:solidFill>
                  <a:srgbClr val="25B7BC"/>
                </a:solidFill>
                <a:ea typeface="ＭＳ Ｐゴシック" panose="020B0600070205080204" pitchFamily="34" charset="-128"/>
              </a:rPr>
              <a:t>We need to scan the text to decide how Dorothy was feeling when she opened the door and looked outside.</a:t>
            </a:r>
          </a:p>
          <a:p>
            <a:endParaRPr lang="en-US" altLang="en-US" sz="600" dirty="0">
              <a:solidFill>
                <a:schemeClr val="accent4"/>
              </a:solidFill>
              <a:ea typeface="ＭＳ Ｐゴシック" panose="020B0600070205080204" pitchFamily="34" charset="-128"/>
            </a:endParaRPr>
          </a:p>
          <a:p>
            <a:r>
              <a:rPr lang="en-US" altLang="en-US" sz="1600" i="1" dirty="0">
                <a:ea typeface="ＭＳ Ｐゴシック" panose="020B0600070205080204" pitchFamily="34" charset="-128"/>
              </a:rPr>
              <a:t>She was awakened by a shock, so sudden and severe that if Dorothy had not been lying on the soft bed she might Have been hurt. As it was, the jar made her catch her breath and wonder what had happened; and Toto put his cold little nose into her face and whined dismally. Dorothy sat up and noticed that</a:t>
            </a:r>
          </a:p>
          <a:p>
            <a:r>
              <a:rPr lang="en-US" altLang="en-US" sz="1600" i="1" dirty="0">
                <a:ea typeface="ＭＳ Ｐゴシック" panose="020B0600070205080204" pitchFamily="34" charset="-128"/>
              </a:rPr>
              <a:t>the house was not moving; nor was it dark, for the bright</a:t>
            </a:r>
          </a:p>
          <a:p>
            <a:r>
              <a:rPr lang="en-US" altLang="en-US" sz="1600" i="1" dirty="0">
                <a:ea typeface="ＭＳ Ｐゴシック" panose="020B0600070205080204" pitchFamily="34" charset="-128"/>
              </a:rPr>
              <a:t>sunshine came in at the window, flooding the little room.</a:t>
            </a:r>
            <a:br>
              <a:rPr lang="en-US" altLang="en-US" sz="1600" i="1" dirty="0">
                <a:ea typeface="ＭＳ Ｐゴシック" panose="020B0600070205080204" pitchFamily="34" charset="-128"/>
              </a:rPr>
            </a:br>
            <a:r>
              <a:rPr lang="en-US" altLang="en-US" sz="1600" i="1" dirty="0">
                <a:ea typeface="ＭＳ Ｐゴシック" panose="020B0600070205080204" pitchFamily="34" charset="-128"/>
              </a:rPr>
              <a:t>She sprang from her bed and with Toto at her heel, ran</a:t>
            </a:r>
            <a:br>
              <a:rPr lang="en-US" altLang="en-US" sz="1600" i="1" dirty="0">
                <a:ea typeface="ＭＳ Ｐゴシック" panose="020B0600070205080204" pitchFamily="34" charset="-128"/>
              </a:rPr>
            </a:br>
            <a:r>
              <a:rPr lang="en-US" altLang="en-US" sz="1600" i="1" dirty="0">
                <a:ea typeface="ＭＳ Ｐゴシック" panose="020B0600070205080204" pitchFamily="34" charset="-128"/>
              </a:rPr>
              <a:t>and opened the door. </a:t>
            </a:r>
            <a:r>
              <a:rPr lang="en-US" altLang="en-US" sz="1600" i="1" dirty="0">
                <a:solidFill>
                  <a:srgbClr val="25B7BC"/>
                </a:solidFill>
                <a:ea typeface="ＭＳ Ｐゴシック" panose="020B0600070205080204" pitchFamily="34" charset="-128"/>
              </a:rPr>
              <a:t>The little girl gave a </a:t>
            </a:r>
            <a:r>
              <a:rPr lang="en-US" altLang="en-US" sz="1600" b="1" i="1" dirty="0">
                <a:solidFill>
                  <a:srgbClr val="25B7BC"/>
                </a:solidFill>
                <a:ea typeface="ＭＳ Ｐゴシック" panose="020B0600070205080204" pitchFamily="34" charset="-128"/>
              </a:rPr>
              <a:t>cry of</a:t>
            </a:r>
          </a:p>
          <a:p>
            <a:r>
              <a:rPr lang="en-US" altLang="en-US" sz="1600" b="1" i="1" dirty="0">
                <a:solidFill>
                  <a:srgbClr val="25B7BC"/>
                </a:solidFill>
                <a:ea typeface="ＭＳ Ｐゴシック" panose="020B0600070205080204" pitchFamily="34" charset="-128"/>
              </a:rPr>
              <a:t>amazement </a:t>
            </a:r>
            <a:r>
              <a:rPr lang="en-US" altLang="en-US" sz="1600" i="1" dirty="0">
                <a:solidFill>
                  <a:srgbClr val="25B7BC"/>
                </a:solidFill>
                <a:ea typeface="ＭＳ Ｐゴシック" panose="020B0600070205080204" pitchFamily="34" charset="-128"/>
              </a:rPr>
              <a:t>and looked about her, her eyes </a:t>
            </a:r>
            <a:r>
              <a:rPr lang="en-US" altLang="en-US" sz="1600" b="1" i="1" dirty="0">
                <a:solidFill>
                  <a:srgbClr val="25B7BC"/>
                </a:solidFill>
                <a:ea typeface="ＭＳ Ｐゴシック" panose="020B0600070205080204" pitchFamily="34" charset="-128"/>
              </a:rPr>
              <a:t>growing</a:t>
            </a:r>
            <a:br>
              <a:rPr lang="en-US" altLang="en-US" sz="1600" b="1" i="1" dirty="0">
                <a:solidFill>
                  <a:srgbClr val="25B7BC"/>
                </a:solidFill>
                <a:ea typeface="ＭＳ Ｐゴシック" panose="020B0600070205080204" pitchFamily="34" charset="-128"/>
              </a:rPr>
            </a:br>
            <a:r>
              <a:rPr lang="en-US" altLang="en-US" sz="1600" b="1" i="1" dirty="0">
                <a:solidFill>
                  <a:srgbClr val="25B7BC"/>
                </a:solidFill>
                <a:ea typeface="ＭＳ Ｐゴシック" panose="020B0600070205080204" pitchFamily="34" charset="-128"/>
              </a:rPr>
              <a:t>bigger and bigger </a:t>
            </a:r>
            <a:r>
              <a:rPr lang="en-US" altLang="en-US" sz="1600" i="1" dirty="0">
                <a:solidFill>
                  <a:srgbClr val="25B7BC"/>
                </a:solidFill>
                <a:ea typeface="ＭＳ Ｐゴシック" panose="020B0600070205080204" pitchFamily="34" charset="-128"/>
              </a:rPr>
              <a:t>at the wonderful sights she saw.	</a:t>
            </a:r>
          </a:p>
        </p:txBody>
      </p:sp>
      <p:cxnSp>
        <p:nvCxnSpPr>
          <p:cNvPr id="3" name="Straight Arrow Connector 2">
            <a:extLst>
              <a:ext uri="{FF2B5EF4-FFF2-40B4-BE49-F238E27FC236}">
                <a16:creationId xmlns:a16="http://schemas.microsoft.com/office/drawing/2014/main" id="{B29E37E2-CC68-440F-BF74-EF87B2FE51D5}"/>
              </a:ext>
            </a:extLst>
          </p:cNvPr>
          <p:cNvCxnSpPr>
            <a:cxnSpLocks/>
          </p:cNvCxnSpPr>
          <p:nvPr/>
        </p:nvCxnSpPr>
        <p:spPr>
          <a:xfrm flipV="1">
            <a:off x="4944739" y="4811413"/>
            <a:ext cx="0" cy="778381"/>
          </a:xfrm>
          <a:prstGeom prst="straightConnector1">
            <a:avLst/>
          </a:prstGeom>
          <a:ln w="57150">
            <a:solidFill>
              <a:srgbClr val="47B1E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42AE752-6ED0-49F1-BEEF-4806A0B2CD23}"/>
              </a:ext>
            </a:extLst>
          </p:cNvPr>
          <p:cNvCxnSpPr>
            <a:cxnSpLocks/>
          </p:cNvCxnSpPr>
          <p:nvPr/>
        </p:nvCxnSpPr>
        <p:spPr>
          <a:xfrm flipV="1">
            <a:off x="1375794" y="4803888"/>
            <a:ext cx="0" cy="732569"/>
          </a:xfrm>
          <a:prstGeom prst="straightConnector1">
            <a:avLst/>
          </a:prstGeom>
          <a:ln w="57150">
            <a:solidFill>
              <a:srgbClr val="47B1E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44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Diagonal Corners Rounded 8">
            <a:extLst>
              <a:ext uri="{FF2B5EF4-FFF2-40B4-BE49-F238E27FC236}">
                <a16:creationId xmlns:a16="http://schemas.microsoft.com/office/drawing/2014/main" id="{6F632653-F67C-42A2-9882-66F7EB0DA874}"/>
              </a:ext>
            </a:extLst>
          </p:cNvPr>
          <p:cNvSpPr/>
          <p:nvPr/>
        </p:nvSpPr>
        <p:spPr>
          <a:xfrm rot="10800000" flipV="1">
            <a:off x="722798" y="2010797"/>
            <a:ext cx="7682329" cy="1311244"/>
          </a:xfrm>
          <a:prstGeom prst="round2DiagRect">
            <a:avLst>
              <a:gd name="adj1" fmla="val 34005"/>
              <a:gd name="adj2" fmla="val 0"/>
            </a:avLst>
          </a:prstGeom>
          <a:solidFill>
            <a:srgbClr val="25B7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1600" b="1" dirty="0"/>
              <a:t>Evidence</a:t>
            </a:r>
            <a:r>
              <a:rPr lang="en-GB" sz="1600" dirty="0"/>
              <a:t> – </a:t>
            </a:r>
            <a:r>
              <a:rPr lang="en-US" altLang="en-US" sz="1600" dirty="0">
                <a:ea typeface="ＭＳ Ｐゴシック" panose="020B0600070205080204" pitchFamily="34" charset="-128"/>
              </a:rPr>
              <a:t>We know this because the text tells us that: “The little girl gave a cry of amazement and looked about her, her eyes growing bigger and bigger at the wonderful sights she saw.”</a:t>
            </a:r>
          </a:p>
        </p:txBody>
      </p:sp>
      <p:sp>
        <p:nvSpPr>
          <p:cNvPr id="21" name="Title 20"/>
          <p:cNvSpPr>
            <a:spLocks noGrp="1"/>
          </p:cNvSpPr>
          <p:nvPr>
            <p:ph type="title"/>
          </p:nvPr>
        </p:nvSpPr>
        <p:spPr/>
        <p:txBody>
          <a:bodyPr/>
          <a:lstStyle/>
          <a:p>
            <a:r>
              <a:rPr lang="en-GB" sz="3600" dirty="0"/>
              <a:t>Locate Your Evidence…</a:t>
            </a:r>
            <a:endParaRPr lang="en-GB" sz="3600" dirty="0">
              <a:solidFill>
                <a:schemeClr val="tx1"/>
              </a:solidFill>
              <a:latin typeface="+mn-lt"/>
            </a:endParaRPr>
          </a:p>
        </p:txBody>
      </p:sp>
      <p:sp>
        <p:nvSpPr>
          <p:cNvPr id="13" name="Rectangle: Diagonal Corners Rounded 12">
            <a:extLst>
              <a:ext uri="{FF2B5EF4-FFF2-40B4-BE49-F238E27FC236}">
                <a16:creationId xmlns:a16="http://schemas.microsoft.com/office/drawing/2014/main" id="{80A95B01-FA53-4D94-BAF3-FCFA6991D440}"/>
              </a:ext>
            </a:extLst>
          </p:cNvPr>
          <p:cNvSpPr/>
          <p:nvPr/>
        </p:nvSpPr>
        <p:spPr>
          <a:xfrm>
            <a:off x="4244829" y="3105460"/>
            <a:ext cx="4160298" cy="1879134"/>
          </a:xfrm>
          <a:prstGeom prst="round2DiagRect">
            <a:avLst>
              <a:gd name="adj1" fmla="val 23776"/>
              <a:gd name="adj2" fmla="val 0"/>
            </a:avLst>
          </a:prstGeom>
          <a:solidFill>
            <a:srgbClr val="90C8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en-US" sz="1600" dirty="0">
                <a:ea typeface="ＭＳ Ｐゴシック" panose="020B0600070205080204" pitchFamily="34" charset="-128"/>
              </a:rPr>
              <a:t>When quoting from a text, remember to:</a:t>
            </a:r>
          </a:p>
          <a:p>
            <a:pPr>
              <a:defRPr/>
            </a:pPr>
            <a:endParaRPr lang="en-US" altLang="en-US" sz="1600" dirty="0">
              <a:ea typeface="ＭＳ Ｐゴシック" panose="020B0600070205080204" pitchFamily="34" charset="-128"/>
            </a:endParaRPr>
          </a:p>
          <a:p>
            <a:pPr marL="285750" indent="-285750">
              <a:buFont typeface="Arial" panose="020B0604020202020204" pitchFamily="34" charset="0"/>
              <a:buChar char="•"/>
              <a:defRPr/>
            </a:pPr>
            <a:r>
              <a:rPr lang="en-US" altLang="en-US" sz="1600" dirty="0">
                <a:ea typeface="ＭＳ Ｐゴシック" panose="020B0600070205080204" pitchFamily="34" charset="-128"/>
              </a:rPr>
              <a:t>Use quotation marks.</a:t>
            </a:r>
          </a:p>
          <a:p>
            <a:pPr marL="285750" indent="-285750">
              <a:buFont typeface="Arial" panose="020B0604020202020204" pitchFamily="34" charset="0"/>
              <a:buChar char="•"/>
              <a:defRPr/>
            </a:pPr>
            <a:r>
              <a:rPr lang="en-US" altLang="en-US" sz="1600" dirty="0">
                <a:ea typeface="ＭＳ Ｐゴシック" panose="020B0600070205080204" pitchFamily="34" charset="-128"/>
              </a:rPr>
              <a:t>Quote accurately.</a:t>
            </a:r>
          </a:p>
          <a:p>
            <a:pPr marL="285750" indent="-285750">
              <a:buFont typeface="Arial" panose="020B0604020202020204" pitchFamily="34" charset="0"/>
              <a:buChar char="•"/>
              <a:defRPr/>
            </a:pPr>
            <a:r>
              <a:rPr lang="en-US" altLang="en-US" sz="1600" dirty="0">
                <a:ea typeface="ＭＳ Ｐゴシック" panose="020B0600070205080204" pitchFamily="34" charset="-128"/>
              </a:rPr>
              <a:t>Short, well-chosen quotations are better than long, vague ones.</a:t>
            </a:r>
            <a:endParaRPr lang="en-US" altLang="en-US" sz="1600" i="1" dirty="0">
              <a:ea typeface="ＭＳ Ｐゴシック" panose="020B0600070205080204" pitchFamily="34" charset="-128"/>
            </a:endParaRPr>
          </a:p>
        </p:txBody>
      </p:sp>
      <p:sp>
        <p:nvSpPr>
          <p:cNvPr id="10" name="Rectangle: Diagonal Corners Rounded 9">
            <a:extLst>
              <a:ext uri="{FF2B5EF4-FFF2-40B4-BE49-F238E27FC236}">
                <a16:creationId xmlns:a16="http://schemas.microsoft.com/office/drawing/2014/main" id="{02AE4B87-9838-4683-A45D-2D41D16F2364}"/>
              </a:ext>
            </a:extLst>
          </p:cNvPr>
          <p:cNvSpPr/>
          <p:nvPr/>
        </p:nvSpPr>
        <p:spPr>
          <a:xfrm>
            <a:off x="739577" y="1607425"/>
            <a:ext cx="6047118" cy="503729"/>
          </a:xfrm>
          <a:prstGeom prst="round2DiagRect">
            <a:avLst>
              <a:gd name="adj1" fmla="val 50000"/>
              <a:gd name="adj2" fmla="val 0"/>
            </a:avLst>
          </a:prstGeom>
          <a:solidFill>
            <a:schemeClr val="bg1"/>
          </a:solidFill>
          <a:ln>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1600" dirty="0">
                <a:solidFill>
                  <a:srgbClr val="25B7BC"/>
                </a:solidFill>
                <a:ea typeface="ＭＳ Ｐゴシック" panose="020B0600070205080204" pitchFamily="34" charset="-128"/>
              </a:rPr>
              <a:t>Provide a quotation from the text which supports your answer.</a:t>
            </a:r>
          </a:p>
        </p:txBody>
      </p:sp>
      <p:pic>
        <p:nvPicPr>
          <p:cNvPr id="3" name="Picture 2">
            <a:extLst>
              <a:ext uri="{FF2B5EF4-FFF2-40B4-BE49-F238E27FC236}">
                <a16:creationId xmlns:a16="http://schemas.microsoft.com/office/drawing/2014/main" id="{2CFE6513-1F7D-4692-BA9F-36544FD285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219051">
            <a:off x="1216791" y="3381129"/>
            <a:ext cx="4006647" cy="35735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9157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anim calcmode="lin" valueType="num">
                                      <p:cBhvr>
                                        <p:cTn id="15" dur="500" fill="hold"/>
                                        <p:tgtEl>
                                          <p:spTgt spid="13"/>
                                        </p:tgtEl>
                                        <p:attrNameLst>
                                          <p:attrName>ppt_x</p:attrName>
                                        </p:attrNameLst>
                                      </p:cBhvr>
                                      <p:tavLst>
                                        <p:tav tm="0">
                                          <p:val>
                                            <p:strVal val="#ppt_x"/>
                                          </p:val>
                                        </p:tav>
                                        <p:tav tm="100000">
                                          <p:val>
                                            <p:strVal val="#ppt_x"/>
                                          </p:val>
                                        </p:tav>
                                      </p:tavLst>
                                    </p:anim>
                                    <p:anim calcmode="lin" valueType="num">
                                      <p:cBhvr>
                                        <p:cTn id="1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Diagonal Corners Rounded 8">
            <a:extLst>
              <a:ext uri="{FF2B5EF4-FFF2-40B4-BE49-F238E27FC236}">
                <a16:creationId xmlns:a16="http://schemas.microsoft.com/office/drawing/2014/main" id="{6F632653-F67C-42A2-9882-66F7EB0DA874}"/>
              </a:ext>
            </a:extLst>
          </p:cNvPr>
          <p:cNvSpPr/>
          <p:nvPr/>
        </p:nvSpPr>
        <p:spPr>
          <a:xfrm rot="10800000" flipV="1">
            <a:off x="722797" y="1987621"/>
            <a:ext cx="7777735" cy="1311244"/>
          </a:xfrm>
          <a:prstGeom prst="round2DiagRect">
            <a:avLst>
              <a:gd name="adj1" fmla="val 34005"/>
              <a:gd name="adj2" fmla="val 0"/>
            </a:avLst>
          </a:prstGeom>
          <a:solidFill>
            <a:srgbClr val="47B1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en-US" sz="1600" b="1" spc="-20" dirty="0">
                <a:solidFill>
                  <a:schemeClr val="bg1"/>
                </a:solidFill>
                <a:ea typeface="ＭＳ Ｐゴシック" panose="020B0600070205080204" pitchFamily="34" charset="-128"/>
              </a:rPr>
              <a:t>Explanation</a:t>
            </a:r>
            <a:r>
              <a:rPr lang="en-US" altLang="en-US" sz="1600" spc="-20" dirty="0">
                <a:solidFill>
                  <a:schemeClr val="bg1"/>
                </a:solidFill>
                <a:ea typeface="ＭＳ Ｐゴシック" panose="020B0600070205080204" pitchFamily="34" charset="-128"/>
              </a:rPr>
              <a:t> - Dorothy cried in amazement which indicates that</a:t>
            </a:r>
            <a:r>
              <a:rPr lang="fr-FR" altLang="en-US" sz="1600" spc="-20" dirty="0">
                <a:solidFill>
                  <a:schemeClr val="bg1"/>
                </a:solidFill>
                <a:ea typeface="ＭＳ Ｐゴシック" panose="020B0600070205080204" pitchFamily="34" charset="-128"/>
              </a:rPr>
              <a:t> </a:t>
            </a:r>
            <a:r>
              <a:rPr lang="fr-FR" altLang="en-US" sz="1600" spc="-20" dirty="0" err="1">
                <a:solidFill>
                  <a:schemeClr val="bg1"/>
                </a:solidFill>
                <a:ea typeface="ＭＳ Ｐゴシック" panose="020B0600070205080204" pitchFamily="34" charset="-128"/>
              </a:rPr>
              <a:t>she</a:t>
            </a:r>
            <a:r>
              <a:rPr lang="fr-FR" altLang="en-US" sz="1600" spc="-20" dirty="0">
                <a:solidFill>
                  <a:schemeClr val="bg1"/>
                </a:solidFill>
                <a:ea typeface="ＭＳ Ｐゴシック" panose="020B0600070205080204" pitchFamily="34" charset="-128"/>
              </a:rPr>
              <a:t> </a:t>
            </a:r>
            <a:r>
              <a:rPr lang="en-US" altLang="en-US" sz="1600" spc="-20" dirty="0">
                <a:solidFill>
                  <a:schemeClr val="bg1"/>
                </a:solidFill>
                <a:ea typeface="ＭＳ Ｐゴシック" panose="020B0600070205080204" pitchFamily="34" charset="-128"/>
              </a:rPr>
              <a:t>thought the sights she saw were wonderful. </a:t>
            </a:r>
            <a:r>
              <a:rPr lang="en-GB" sz="1600" dirty="0"/>
              <a:t>Also, the phrase 'her eyes growing bigger and bigger' gives the impression </a:t>
            </a:r>
            <a:r>
              <a:rPr lang="en-US" altLang="en-US" sz="1600" spc="-20" dirty="0">
                <a:solidFill>
                  <a:schemeClr val="bg1"/>
                </a:solidFill>
                <a:ea typeface="ＭＳ Ｐゴシック" panose="020B0600070205080204" pitchFamily="34" charset="-128"/>
              </a:rPr>
              <a:t>that she was astounded by what she saw and couldn't</a:t>
            </a:r>
            <a:r>
              <a:rPr lang="en-US" altLang="ja-JP" sz="1600" spc="-20" dirty="0">
                <a:solidFill>
                  <a:schemeClr val="bg1"/>
                </a:solidFill>
                <a:ea typeface="ＭＳ Ｐゴシック" panose="020B0600070205080204" pitchFamily="34" charset="-128"/>
              </a:rPr>
              <a:t> believe her eyes.</a:t>
            </a:r>
          </a:p>
        </p:txBody>
      </p:sp>
      <p:sp>
        <p:nvSpPr>
          <p:cNvPr id="21" name="Title 20"/>
          <p:cNvSpPr>
            <a:spLocks noGrp="1"/>
          </p:cNvSpPr>
          <p:nvPr>
            <p:ph type="title"/>
          </p:nvPr>
        </p:nvSpPr>
        <p:spPr/>
        <p:txBody>
          <a:bodyPr/>
          <a:lstStyle/>
          <a:p>
            <a:r>
              <a:rPr lang="en-GB" sz="3600" dirty="0"/>
              <a:t>Explain…</a:t>
            </a:r>
            <a:endParaRPr lang="en-GB" sz="3600" dirty="0">
              <a:solidFill>
                <a:schemeClr val="tx1"/>
              </a:solidFill>
              <a:latin typeface="+mn-lt"/>
            </a:endParaRPr>
          </a:p>
        </p:txBody>
      </p:sp>
      <p:sp>
        <p:nvSpPr>
          <p:cNvPr id="10" name="Rectangle: Diagonal Corners Rounded 9">
            <a:extLst>
              <a:ext uri="{FF2B5EF4-FFF2-40B4-BE49-F238E27FC236}">
                <a16:creationId xmlns:a16="http://schemas.microsoft.com/office/drawing/2014/main" id="{02AE4B87-9838-4683-A45D-2D41D16F2364}"/>
              </a:ext>
            </a:extLst>
          </p:cNvPr>
          <p:cNvSpPr/>
          <p:nvPr/>
        </p:nvSpPr>
        <p:spPr>
          <a:xfrm>
            <a:off x="739577" y="1489979"/>
            <a:ext cx="6449788" cy="503729"/>
          </a:xfrm>
          <a:prstGeom prst="round2DiagRect">
            <a:avLst>
              <a:gd name="adj1" fmla="val 50000"/>
              <a:gd name="adj2" fmla="val 0"/>
            </a:avLst>
          </a:prstGeom>
          <a:solidFill>
            <a:schemeClr val="bg1"/>
          </a:solidFill>
          <a:ln>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dirty="0">
                <a:solidFill>
                  <a:srgbClr val="47B1E5"/>
                </a:solidFill>
                <a:ea typeface="ＭＳ Ｐゴシック" panose="020B0600070205080204" pitchFamily="34" charset="-128"/>
              </a:rPr>
              <a:t>You now need to explain how the text supports your initial point.</a:t>
            </a:r>
          </a:p>
        </p:txBody>
      </p:sp>
      <p:sp>
        <p:nvSpPr>
          <p:cNvPr id="8" name="Rectangle 7">
            <a:extLst>
              <a:ext uri="{FF2B5EF4-FFF2-40B4-BE49-F238E27FC236}">
                <a16:creationId xmlns:a16="http://schemas.microsoft.com/office/drawing/2014/main" id="{4E73776F-F7A0-4258-8CD2-D86E24099A37}"/>
              </a:ext>
            </a:extLst>
          </p:cNvPr>
          <p:cNvSpPr/>
          <p:nvPr/>
        </p:nvSpPr>
        <p:spPr>
          <a:xfrm>
            <a:off x="755650" y="3401735"/>
            <a:ext cx="4881752" cy="2708434"/>
          </a:xfrm>
          <a:prstGeom prst="rect">
            <a:avLst/>
          </a:prstGeom>
        </p:spPr>
        <p:txBody>
          <a:bodyPr wrap="square" lIns="0" tIns="0" rIns="0" bIns="0">
            <a:spAutoFit/>
          </a:bodyPr>
          <a:lstStyle/>
          <a:p>
            <a:pPr>
              <a:defRPr/>
            </a:pPr>
            <a:r>
              <a:rPr lang="en-US" altLang="en-US" sz="1600" dirty="0">
                <a:ea typeface="ＭＳ Ｐゴシック" panose="020B0600070205080204" pitchFamily="34" charset="-128"/>
              </a:rPr>
              <a:t>Remember that certain words and phrases are helpful when you're explaining an idea in some detail. The following list shows some of those phrases:</a:t>
            </a:r>
          </a:p>
          <a:p>
            <a:pPr marL="285750" indent="-285750">
              <a:buFont typeface="Arial" panose="020B0604020202020204" pitchFamily="34" charset="0"/>
              <a:buChar char="•"/>
              <a:defRPr/>
            </a:pPr>
            <a:r>
              <a:rPr lang="en-US" altLang="en-US" sz="1600" dirty="0">
                <a:solidFill>
                  <a:srgbClr val="25B7BC"/>
                </a:solidFill>
                <a:ea typeface="ＭＳ Ｐゴシック" panose="020B0600070205080204" pitchFamily="34" charset="-128"/>
              </a:rPr>
              <a:t>this implies</a:t>
            </a:r>
          </a:p>
          <a:p>
            <a:pPr marL="285750" indent="-285750">
              <a:buFont typeface="Arial" panose="020B0604020202020204" pitchFamily="34" charset="0"/>
              <a:buChar char="•"/>
              <a:defRPr/>
            </a:pPr>
            <a:r>
              <a:rPr lang="en-US" altLang="en-US" sz="1600" dirty="0">
                <a:solidFill>
                  <a:srgbClr val="25B7BC"/>
                </a:solidFill>
                <a:ea typeface="ＭＳ Ｐゴシック" panose="020B0600070205080204" pitchFamily="34" charset="-128"/>
              </a:rPr>
              <a:t>this suggests</a:t>
            </a:r>
          </a:p>
          <a:p>
            <a:pPr marL="285750" indent="-285750">
              <a:buFont typeface="Arial" panose="020B0604020202020204" pitchFamily="34" charset="0"/>
              <a:buChar char="•"/>
              <a:defRPr/>
            </a:pPr>
            <a:r>
              <a:rPr lang="en-US" altLang="en-US" sz="1600" dirty="0">
                <a:solidFill>
                  <a:srgbClr val="25B7BC"/>
                </a:solidFill>
                <a:ea typeface="ＭＳ Ｐゴシック" panose="020B0600070205080204" pitchFamily="34" charset="-128"/>
              </a:rPr>
              <a:t>which gives the impression that</a:t>
            </a:r>
          </a:p>
          <a:p>
            <a:pPr marL="285750" indent="-285750">
              <a:buFont typeface="Arial" panose="020B0604020202020204" pitchFamily="34" charset="0"/>
              <a:buChar char="•"/>
              <a:defRPr/>
            </a:pPr>
            <a:r>
              <a:rPr lang="en-US" altLang="en-US" sz="1600" dirty="0">
                <a:solidFill>
                  <a:srgbClr val="25B7BC"/>
                </a:solidFill>
                <a:ea typeface="ＭＳ Ｐゴシック" panose="020B0600070205080204" pitchFamily="34" charset="-128"/>
              </a:rPr>
              <a:t>possibly</a:t>
            </a:r>
          </a:p>
          <a:p>
            <a:pPr marL="285750" indent="-285750">
              <a:buFont typeface="Arial" panose="020B0604020202020204" pitchFamily="34" charset="0"/>
              <a:buChar char="•"/>
              <a:defRPr/>
            </a:pPr>
            <a:r>
              <a:rPr lang="en-US" altLang="en-US" sz="1600" dirty="0">
                <a:solidFill>
                  <a:srgbClr val="25B7BC"/>
                </a:solidFill>
                <a:ea typeface="ＭＳ Ｐゴシック" panose="020B0600070205080204" pitchFamily="34" charset="-128"/>
              </a:rPr>
              <a:t>perhaps</a:t>
            </a:r>
          </a:p>
          <a:p>
            <a:pPr marL="285750" indent="-285750">
              <a:buFont typeface="Arial" panose="020B0604020202020204" pitchFamily="34" charset="0"/>
              <a:buChar char="•"/>
              <a:defRPr/>
            </a:pPr>
            <a:r>
              <a:rPr lang="en-US" altLang="en-US" sz="1600" dirty="0">
                <a:solidFill>
                  <a:srgbClr val="25B7BC"/>
                </a:solidFill>
                <a:ea typeface="ＭＳ Ｐゴシック" panose="020B0600070205080204" pitchFamily="34" charset="-128"/>
              </a:rPr>
              <a:t>this indicates that</a:t>
            </a:r>
          </a:p>
          <a:p>
            <a:pPr marL="285750" indent="-285750">
              <a:buFont typeface="Arial" panose="020B0604020202020204" pitchFamily="34" charset="0"/>
              <a:buChar char="•"/>
              <a:defRPr/>
            </a:pPr>
            <a:r>
              <a:rPr lang="en-US" altLang="en-US" sz="1600" dirty="0">
                <a:solidFill>
                  <a:srgbClr val="25B7BC"/>
                </a:solidFill>
                <a:ea typeface="ＭＳ Ｐゴシック" panose="020B0600070205080204" pitchFamily="34" charset="-128"/>
              </a:rPr>
              <a:t>this shows</a:t>
            </a:r>
          </a:p>
          <a:p>
            <a:pPr marL="285750" indent="-285750">
              <a:buFont typeface="Arial" panose="020B0604020202020204" pitchFamily="34" charset="0"/>
              <a:buChar char="•"/>
              <a:defRPr/>
            </a:pPr>
            <a:r>
              <a:rPr lang="en-US" altLang="en-US" sz="1600" dirty="0">
                <a:solidFill>
                  <a:srgbClr val="25B7BC"/>
                </a:solidFill>
                <a:ea typeface="ＭＳ Ｐゴシック" panose="020B0600070205080204" pitchFamily="34" charset="-128"/>
              </a:rPr>
              <a:t>obviously</a:t>
            </a:r>
            <a:endParaRPr lang="en-US" altLang="en-US" sz="1600" i="1" dirty="0">
              <a:solidFill>
                <a:srgbClr val="25B7BC"/>
              </a:solidFill>
              <a:ea typeface="ＭＳ Ｐゴシック" panose="020B0600070205080204" pitchFamily="34" charset="-128"/>
            </a:endParaRPr>
          </a:p>
        </p:txBody>
      </p:sp>
      <p:pic>
        <p:nvPicPr>
          <p:cNvPr id="4" name="Picture 3">
            <a:extLst>
              <a:ext uri="{FF2B5EF4-FFF2-40B4-BE49-F238E27FC236}">
                <a16:creationId xmlns:a16="http://schemas.microsoft.com/office/drawing/2014/main" id="{F2D3CEEF-1AB5-4EF4-9F21-A5932DE148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1511" y="3653405"/>
            <a:ext cx="3844679" cy="320459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5840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Diagonal Corners Rounded 12">
            <a:extLst>
              <a:ext uri="{FF2B5EF4-FFF2-40B4-BE49-F238E27FC236}">
                <a16:creationId xmlns:a16="http://schemas.microsoft.com/office/drawing/2014/main" id="{80A95B01-FA53-4D94-BAF3-FCFA6991D440}"/>
              </a:ext>
            </a:extLst>
          </p:cNvPr>
          <p:cNvSpPr/>
          <p:nvPr/>
        </p:nvSpPr>
        <p:spPr>
          <a:xfrm>
            <a:off x="706021" y="3882078"/>
            <a:ext cx="7722428" cy="1453471"/>
          </a:xfrm>
          <a:prstGeom prst="round2DiagRect">
            <a:avLst>
              <a:gd name="adj1" fmla="val 34328"/>
              <a:gd name="adj2" fmla="val 0"/>
            </a:avLst>
          </a:prstGeom>
          <a:solidFill>
            <a:srgbClr val="25B7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b="1" dirty="0"/>
              <a:t>Explanation</a:t>
            </a:r>
            <a:r>
              <a:rPr lang="en-GB" dirty="0"/>
              <a:t> – </a:t>
            </a:r>
            <a:r>
              <a:rPr lang="en-US" altLang="en-US" dirty="0"/>
              <a:t>Dorothy cried in amazement which tells us she thought the sights she saw were wonderful. </a:t>
            </a:r>
            <a:r>
              <a:rPr lang="en-GB" dirty="0"/>
              <a:t>Also, the phrase ‘her eyes growing bigger and bigger’ gives the impression</a:t>
            </a:r>
            <a:r>
              <a:rPr lang="en-US" altLang="en-US" dirty="0"/>
              <a:t> we know that she was astounded by what she saw and couldn't</a:t>
            </a:r>
            <a:r>
              <a:rPr lang="en-US" altLang="ja-JP" dirty="0"/>
              <a:t> believe her eyes.</a:t>
            </a:r>
          </a:p>
        </p:txBody>
      </p:sp>
      <p:sp>
        <p:nvSpPr>
          <p:cNvPr id="9" name="Rectangle: Diagonal Corners Rounded 8">
            <a:extLst>
              <a:ext uri="{FF2B5EF4-FFF2-40B4-BE49-F238E27FC236}">
                <a16:creationId xmlns:a16="http://schemas.microsoft.com/office/drawing/2014/main" id="{6F632653-F67C-42A2-9882-66F7EB0DA874}"/>
              </a:ext>
            </a:extLst>
          </p:cNvPr>
          <p:cNvSpPr/>
          <p:nvPr/>
        </p:nvSpPr>
        <p:spPr>
          <a:xfrm rot="10800000" flipV="1">
            <a:off x="706021" y="2701406"/>
            <a:ext cx="7722428" cy="1180671"/>
          </a:xfrm>
          <a:prstGeom prst="round2DiagRect">
            <a:avLst>
              <a:gd name="adj1" fmla="val 38439"/>
              <a:gd name="adj2" fmla="val 0"/>
            </a:avLst>
          </a:prstGeom>
          <a:solidFill>
            <a:srgbClr val="47B1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b="1" dirty="0"/>
              <a:t>Evidence</a:t>
            </a:r>
            <a:r>
              <a:rPr lang="en-GB" dirty="0"/>
              <a:t> – </a:t>
            </a:r>
            <a:r>
              <a:rPr lang="en-US" altLang="en-US" dirty="0">
                <a:ea typeface="ＭＳ Ｐゴシック" panose="020B0600070205080204" pitchFamily="34" charset="-128"/>
              </a:rPr>
              <a:t>We know this because the text tells us that: “The little girl gave a cry of amazement and looked about her, her eyes growing bigger and bigger at the wonderful sights she saw.”</a:t>
            </a:r>
            <a:endParaRPr lang="en-US" altLang="ja-JP" dirty="0">
              <a:ea typeface="ＭＳ Ｐゴシック" panose="020B0600070205080204" pitchFamily="34" charset="-128"/>
            </a:endParaRPr>
          </a:p>
        </p:txBody>
      </p:sp>
      <p:sp>
        <p:nvSpPr>
          <p:cNvPr id="12" name="Rectangle: Diagonal Corners Rounded 11">
            <a:extLst>
              <a:ext uri="{FF2B5EF4-FFF2-40B4-BE49-F238E27FC236}">
                <a16:creationId xmlns:a16="http://schemas.microsoft.com/office/drawing/2014/main" id="{F3AA7087-0D07-4E08-A5A6-88A770C3AD47}"/>
              </a:ext>
            </a:extLst>
          </p:cNvPr>
          <p:cNvSpPr/>
          <p:nvPr/>
        </p:nvSpPr>
        <p:spPr>
          <a:xfrm>
            <a:off x="706021" y="1893736"/>
            <a:ext cx="7722428" cy="807052"/>
          </a:xfrm>
          <a:prstGeom prst="round2DiagRect">
            <a:avLst>
              <a:gd name="adj1" fmla="val 50000"/>
              <a:gd name="adj2" fmla="val 0"/>
            </a:avLst>
          </a:prstGeom>
          <a:solidFill>
            <a:srgbClr val="90C8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b="1" dirty="0">
                <a:solidFill>
                  <a:schemeClr val="bg1"/>
                </a:solidFill>
              </a:rPr>
              <a:t>Point</a:t>
            </a:r>
            <a:r>
              <a:rPr lang="en-GB" dirty="0">
                <a:solidFill>
                  <a:schemeClr val="bg1"/>
                </a:solidFill>
              </a:rPr>
              <a:t> – </a:t>
            </a:r>
            <a:r>
              <a:rPr lang="en-US" altLang="en-US" dirty="0">
                <a:solidFill>
                  <a:schemeClr val="bg1"/>
                </a:solidFill>
                <a:ea typeface="ＭＳ Ｐゴシック" panose="020B0600070205080204" pitchFamily="34" charset="-128"/>
              </a:rPr>
              <a:t>It seems that Dorothy is amazed as she opens the door and is eager to explore.</a:t>
            </a:r>
          </a:p>
        </p:txBody>
      </p:sp>
      <p:sp>
        <p:nvSpPr>
          <p:cNvPr id="21" name="Title 20"/>
          <p:cNvSpPr>
            <a:spLocks noGrp="1"/>
          </p:cNvSpPr>
          <p:nvPr>
            <p:ph type="title"/>
          </p:nvPr>
        </p:nvSpPr>
        <p:spPr/>
        <p:txBody>
          <a:bodyPr/>
          <a:lstStyle/>
          <a:p>
            <a:r>
              <a:rPr lang="en-GB" sz="3600" dirty="0"/>
              <a:t>Put It All Together</a:t>
            </a:r>
            <a:endParaRPr lang="en-GB" sz="3600" dirty="0">
              <a:solidFill>
                <a:schemeClr val="tx1"/>
              </a:solidFill>
              <a:latin typeface="+mn-lt"/>
            </a:endParaRPr>
          </a:p>
        </p:txBody>
      </p:sp>
    </p:spTree>
    <p:extLst>
      <p:ext uri="{BB962C8B-B14F-4D97-AF65-F5344CB8AC3E}">
        <p14:creationId xmlns:p14="http://schemas.microsoft.com/office/powerpoint/2010/main" val="70313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ppt_x</p:attrName>
                                        </p:attrNameLst>
                                      </p:cBhvr>
                                      <p:tavLst>
                                        <p:tav tm="0">
                                          <p:val>
                                            <p:strVal val="#ppt_x"/>
                                          </p:val>
                                        </p:tav>
                                        <p:tav tm="100000">
                                          <p:val>
                                            <p:strVal val="#ppt_x"/>
                                          </p:val>
                                        </p:tav>
                                      </p:tavLst>
                                    </p:anim>
                                    <p:anim calcmode="lin" valueType="num">
                                      <p:cBhvr>
                                        <p:cTn id="2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510C5B8-CA2A-4FEF-BAE2-9339C28E8562}"/>
              </a:ext>
            </a:extLst>
          </p:cNvPr>
          <p:cNvSpPr/>
          <p:nvPr/>
        </p:nvSpPr>
        <p:spPr>
          <a:xfrm>
            <a:off x="167780" y="6023295"/>
            <a:ext cx="1015068" cy="662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9E672C99-2731-4C91-91B2-96A90CF6B535}" vid="{7F266D33-4E3D-4AB1-8B43-991C0A718D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69</TotalTime>
  <Words>792</Words>
  <Application>Microsoft Office PowerPoint</Application>
  <PresentationFormat>On-screen Show (4:3)</PresentationFormat>
  <Paragraphs>48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Twinkl</vt:lpstr>
      <vt:lpstr>Arial</vt:lpstr>
      <vt:lpstr>Calibri</vt:lpstr>
      <vt:lpstr>Office Theme</vt:lpstr>
      <vt:lpstr>PowerPoint Presentation</vt:lpstr>
      <vt:lpstr>What is P.E.E?</vt:lpstr>
      <vt:lpstr>A P.E.E Question</vt:lpstr>
      <vt:lpstr>Make Your Point…</vt:lpstr>
      <vt:lpstr>Locate Your Evidence…</vt:lpstr>
      <vt:lpstr>Explain…</vt:lpstr>
      <vt:lpstr>Put It All Together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Twinkl-A6</dc:creator>
  <cp:lastModifiedBy>Twinkl-A6</cp:lastModifiedBy>
  <cp:revision>11</cp:revision>
  <dcterms:created xsi:type="dcterms:W3CDTF">2021-02-10T02:40:57Z</dcterms:created>
  <dcterms:modified xsi:type="dcterms:W3CDTF">2022-01-04T03:05:26Z</dcterms:modified>
</cp:coreProperties>
</file>